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3" r:id="rId5"/>
    <p:sldMasterId id="2147484016" r:id="rId6"/>
  </p:sldMasterIdLst>
  <p:notesMasterIdLst>
    <p:notesMasterId r:id="rId18"/>
  </p:notesMasterIdLst>
  <p:handoutMasterIdLst>
    <p:handoutMasterId r:id="rId19"/>
  </p:handoutMasterIdLst>
  <p:sldIdLst>
    <p:sldId id="1373" r:id="rId7"/>
    <p:sldId id="3741" r:id="rId8"/>
    <p:sldId id="1374" r:id="rId9"/>
    <p:sldId id="261" r:id="rId10"/>
    <p:sldId id="262" r:id="rId11"/>
    <p:sldId id="263" r:id="rId12"/>
    <p:sldId id="3743" r:id="rId13"/>
    <p:sldId id="3744" r:id="rId14"/>
    <p:sldId id="1384" r:id="rId15"/>
    <p:sldId id="1388" r:id="rId16"/>
    <p:sldId id="1389" r:id="rId17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orient="horz" pos="959">
          <p15:clr>
            <a:srgbClr val="A4A3A4"/>
          </p15:clr>
        </p15:guide>
        <p15:guide id="3" orient="horz" pos="320">
          <p15:clr>
            <a:srgbClr val="A4A3A4"/>
          </p15:clr>
        </p15:guide>
        <p15:guide id="4" orient="horz" pos="3870">
          <p15:clr>
            <a:srgbClr val="A4A3A4"/>
          </p15:clr>
        </p15:guide>
        <p15:guide id="5" orient="horz" pos="483">
          <p15:clr>
            <a:srgbClr val="A4A3A4"/>
          </p15:clr>
        </p15:guide>
        <p15:guide id="6" orient="horz" pos="3498">
          <p15:clr>
            <a:srgbClr val="A4A3A4"/>
          </p15:clr>
        </p15:guide>
        <p15:guide id="7" orient="horz" pos="2158">
          <p15:clr>
            <a:srgbClr val="A4A3A4"/>
          </p15:clr>
        </p15:guide>
        <p15:guide id="8" orient="horz" pos="2515">
          <p15:clr>
            <a:srgbClr val="A4A3A4"/>
          </p15:clr>
        </p15:guide>
        <p15:guide id="9" pos="3838">
          <p15:clr>
            <a:srgbClr val="A4A3A4"/>
          </p15:clr>
        </p15:guide>
        <p15:guide id="10" pos="383">
          <p15:clr>
            <a:srgbClr val="A4A3A4"/>
          </p15:clr>
        </p15:guide>
        <p15:guide id="11" pos="7294">
          <p15:clr>
            <a:srgbClr val="A4A3A4"/>
          </p15:clr>
        </p15:guide>
        <p15:guide id="12" pos="3708">
          <p15:clr>
            <a:srgbClr val="A4A3A4"/>
          </p15:clr>
        </p15:guide>
        <p15:guide id="13" pos="3974">
          <p15:clr>
            <a:srgbClr val="A4A3A4"/>
          </p15:clr>
        </p15:guide>
        <p15:guide id="14" pos="505">
          <p15:clr>
            <a:srgbClr val="A4A3A4"/>
          </p15:clr>
        </p15:guide>
        <p15:guide id="15" pos="6718">
          <p15:clr>
            <a:srgbClr val="A4A3A4"/>
          </p15:clr>
        </p15:guide>
        <p15:guide id="16" pos="48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ck &amp; Co., Inc." initials="M&amp;CI" lastIdx="2" clrIdx="0"/>
  <p:cmAuthor id="29" name="Iwamoto, Marian" initials="IM" lastIdx="8" clrIdx="29">
    <p:extLst>
      <p:ext uri="{19B8F6BF-5375-455C-9EA6-DF929625EA0E}">
        <p15:presenceInfo xmlns:p15="http://schemas.microsoft.com/office/powerpoint/2012/main" userId="S::iwamotom@merck.com::f1f1ad18-71ac-46b0-8566-380105209675" providerId="AD"/>
      </p:ext>
    </p:extLst>
  </p:cmAuthor>
  <p:cmAuthor id="1" name="Wendy Ankrom" initials="WA" lastIdx="23" clrIdx="1"/>
  <p:cmAuthor id="2" name="Jon Felsher" initials="JF" lastIdx="2" clrIdx="2"/>
  <p:cmAuthor id="3" name="pajkovic" initials="NP" lastIdx="2" clrIdx="3"/>
  <p:cmAuthor id="4" name="Peter Sklar" initials="PAS" lastIdx="3" clrIdx="4"/>
  <p:cmAuthor id="5" name="Randy Matthews" initials="RPM" lastIdx="3" clrIdx="5"/>
  <p:cmAuthor id="6" name="Jay Grobler" initials="JAG" lastIdx="4" clrIdx="6"/>
  <p:cmAuthor id="7" name="Nathan Kreischer" initials="NRK" lastIdx="23" clrIdx="7"/>
  <p:cmAuthor id="8" name="Rudd, Deanne" initials="RD" lastIdx="1" clrIdx="8"/>
  <p:cmAuthor id="9" name="Zhu, Lei" initials="ZL" lastIdx="3" clrIdx="9"/>
  <p:cmAuthor id="10" name="Rob Rueger" initials="RMR" lastIdx="32" clrIdx="10"/>
  <p:cmAuthor id="11" name="kandalab" initials="BK" lastIdx="2" clrIdx="11"/>
  <p:cmAuthor id="12" name="Matthews, Randolph P." initials="MRP" lastIdx="73" clrIdx="12">
    <p:extLst>
      <p:ext uri="{19B8F6BF-5375-455C-9EA6-DF929625EA0E}">
        <p15:presenceInfo xmlns:p15="http://schemas.microsoft.com/office/powerpoint/2012/main" userId="S-1-5-21-6776287-1952083785-2110791508-11451232" providerId="AD"/>
      </p:ext>
    </p:extLst>
  </p:cmAuthor>
  <p:cmAuthor id="13" name="Moser, Justin" initials="MJ" lastIdx="5" clrIdx="13">
    <p:extLst>
      <p:ext uri="{19B8F6BF-5375-455C-9EA6-DF929625EA0E}">
        <p15:presenceInfo xmlns:p15="http://schemas.microsoft.com/office/powerpoint/2012/main" userId="S::moserjus@merck.com::7bcf230d-6f48-40b6-af8a-b5acbb914d0f" providerId="AD"/>
      </p:ext>
    </p:extLst>
  </p:cmAuthor>
  <p:cmAuthor id="14" name="Kreischer, Nathan" initials="KN" lastIdx="3" clrIdx="14">
    <p:extLst>
      <p:ext uri="{19B8F6BF-5375-455C-9EA6-DF929625EA0E}">
        <p15:presenceInfo xmlns:p15="http://schemas.microsoft.com/office/powerpoint/2012/main" userId="S::kreischn@merck.com::046ca1ca-a534-445a-8bef-94947d337060" providerId="AD"/>
      </p:ext>
    </p:extLst>
  </p:cmAuthor>
  <p:cmAuthor id="15" name="Rueger, Robert M." initials="RRM" lastIdx="21" clrIdx="15">
    <p:extLst>
      <p:ext uri="{19B8F6BF-5375-455C-9EA6-DF929625EA0E}">
        <p15:presenceInfo xmlns:p15="http://schemas.microsoft.com/office/powerpoint/2012/main" userId="S-1-5-21-6776287-1952083785-2110791508-11632721" providerId="AD"/>
      </p:ext>
    </p:extLst>
  </p:cmAuthor>
  <p:cmAuthor id="16" name="Ankrom, Wendy" initials="AW" lastIdx="3" clrIdx="16">
    <p:extLst>
      <p:ext uri="{19B8F6BF-5375-455C-9EA6-DF929625EA0E}">
        <p15:presenceInfo xmlns:p15="http://schemas.microsoft.com/office/powerpoint/2012/main" userId="S::comisar@merck.com::980bf86d-4681-41c3-b61a-76a8936858c3" providerId="AD"/>
      </p:ext>
    </p:extLst>
  </p:cmAuthor>
  <p:cmAuthor id="17" name="Kreischer, Nathan" initials="KN [2]" lastIdx="44" clrIdx="17">
    <p:extLst>
      <p:ext uri="{19B8F6BF-5375-455C-9EA6-DF929625EA0E}">
        <p15:presenceInfo xmlns:p15="http://schemas.microsoft.com/office/powerpoint/2012/main" userId="S-1-5-21-6776287-1952083785-2110791508-345948" providerId="AD"/>
      </p:ext>
    </p:extLst>
  </p:cmAuthor>
  <p:cmAuthor id="18" name="Patel, Munjal" initials="PM" lastIdx="13" clrIdx="18">
    <p:extLst>
      <p:ext uri="{19B8F6BF-5375-455C-9EA6-DF929625EA0E}">
        <p15:presenceInfo xmlns:p15="http://schemas.microsoft.com/office/powerpoint/2012/main" userId="S-1-5-21-6776287-1952083785-2110791508-11784331" providerId="AD"/>
      </p:ext>
    </p:extLst>
  </p:cmAuthor>
  <p:cmAuthor id="19" name="Goodey, Adrian" initials="GA" lastIdx="4" clrIdx="19">
    <p:extLst>
      <p:ext uri="{19B8F6BF-5375-455C-9EA6-DF929625EA0E}">
        <p15:presenceInfo xmlns:p15="http://schemas.microsoft.com/office/powerpoint/2012/main" userId="S::agoodey@merck.com::f9bb7104-5cc6-443e-b2a9-71ca474e0c67" providerId="AD"/>
      </p:ext>
    </p:extLst>
  </p:cmAuthor>
  <p:cmAuthor id="20" name="Patel, Munjal" initials="PM [2]" lastIdx="2" clrIdx="20">
    <p:extLst>
      <p:ext uri="{19B8F6BF-5375-455C-9EA6-DF929625EA0E}">
        <p15:presenceInfo xmlns:p15="http://schemas.microsoft.com/office/powerpoint/2012/main" userId="S::patelmun@merck.com::88d28313-e383-45a9-8522-70cf1b2eac3a" providerId="AD"/>
      </p:ext>
    </p:extLst>
  </p:cmAuthor>
  <p:cmAuthor id="21" name="Gonzalez, Raymond James" initials="GJ" lastIdx="3" clrIdx="21">
    <p:extLst>
      <p:ext uri="{19B8F6BF-5375-455C-9EA6-DF929625EA0E}">
        <p15:presenceInfo xmlns:p15="http://schemas.microsoft.com/office/powerpoint/2012/main" userId="S::gonzalra@merck.com::79a9ba04-1209-49bd-aa35-a278a93a2aff" providerId="AD"/>
      </p:ext>
    </p:extLst>
  </p:cmAuthor>
  <p:cmAuthor id="22" name="Goodey, Adrian" initials="GA [2]" lastIdx="2" clrIdx="22">
    <p:extLst>
      <p:ext uri="{19B8F6BF-5375-455C-9EA6-DF929625EA0E}">
        <p15:presenceInfo xmlns:p15="http://schemas.microsoft.com/office/powerpoint/2012/main" userId="S-1-5-21-6776287-1952083785-2110791508-776794" providerId="AD"/>
      </p:ext>
    </p:extLst>
  </p:cmAuthor>
  <p:cmAuthor id="23" name="Szabo, Gregg" initials="SG" lastIdx="3" clrIdx="23">
    <p:extLst>
      <p:ext uri="{19B8F6BF-5375-455C-9EA6-DF929625EA0E}">
        <p15:presenceInfo xmlns:p15="http://schemas.microsoft.com/office/powerpoint/2012/main" userId="S::szabog@merck.com::f6fbc3ad-d43d-47b0-9f6e-2bb88a03897e" providerId="AD"/>
      </p:ext>
    </p:extLst>
  </p:cmAuthor>
  <p:cmAuthor id="24" name="Somers, Elizabeth Polizzi" initials="SP" lastIdx="3" clrIdx="24">
    <p:extLst>
      <p:ext uri="{19B8F6BF-5375-455C-9EA6-DF929625EA0E}">
        <p15:presenceInfo xmlns:p15="http://schemas.microsoft.com/office/powerpoint/2012/main" userId="S::polizzie@merck.com::78acbc52-316f-403e-a382-e292bbcdac46" providerId="AD"/>
      </p:ext>
    </p:extLst>
  </p:cmAuthor>
  <p:cmAuthor id="25" name="Vargo, Ryan" initials="VR" lastIdx="6" clrIdx="25">
    <p:extLst>
      <p:ext uri="{19B8F6BF-5375-455C-9EA6-DF929625EA0E}">
        <p15:presenceInfo xmlns:p15="http://schemas.microsoft.com/office/powerpoint/2012/main" userId="S::vargor@merck.com::628a88f5-99f2-4bda-a779-659d26f51372" providerId="AD"/>
      </p:ext>
    </p:extLst>
  </p:cmAuthor>
  <p:cmAuthor id="26" name="Felsher, Jon" initials="FJ" lastIdx="6" clrIdx="26">
    <p:extLst>
      <p:ext uri="{19B8F6BF-5375-455C-9EA6-DF929625EA0E}">
        <p15:presenceInfo xmlns:p15="http://schemas.microsoft.com/office/powerpoint/2012/main" userId="S-1-5-21-6776287-1952083785-2110791508-14771" providerId="AD"/>
      </p:ext>
    </p:extLst>
  </p:cmAuthor>
  <p:cmAuthor id="27" name="Laurie MacDonald" initials="LMD" lastIdx="13" clrIdx="27">
    <p:extLst>
      <p:ext uri="{19B8F6BF-5375-455C-9EA6-DF929625EA0E}">
        <p15:presenceInfo xmlns:p15="http://schemas.microsoft.com/office/powerpoint/2012/main" userId="Laurie MacDonald" providerId="None"/>
      </p:ext>
    </p:extLst>
  </p:cmAuthor>
  <p:cmAuthor id="28" name="Grobler, Jay A" initials="GA" lastIdx="1" clrIdx="28">
    <p:extLst>
      <p:ext uri="{19B8F6BF-5375-455C-9EA6-DF929625EA0E}">
        <p15:presenceInfo xmlns:p15="http://schemas.microsoft.com/office/powerpoint/2012/main" userId="S::groblerj@merck.com::ef966a42-56c8-4536-b1f8-0accfecc2b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40C38"/>
    <a:srgbClr val="FF6600"/>
    <a:srgbClr val="F79646"/>
    <a:srgbClr val="4472C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>
        <p:guide orient="horz" pos="1204"/>
        <p:guide orient="horz" pos="959"/>
        <p:guide orient="horz" pos="320"/>
        <p:guide orient="horz" pos="3870"/>
        <p:guide orient="horz" pos="483"/>
        <p:guide orient="horz" pos="3498"/>
        <p:guide orient="horz" pos="2158"/>
        <p:guide orient="horz" pos="2515"/>
        <p:guide pos="3838"/>
        <p:guide pos="383"/>
        <p:guide pos="7294"/>
        <p:guide pos="3708"/>
        <p:guide pos="3974"/>
        <p:guide pos="505"/>
        <p:guide pos="6718"/>
        <p:guide pos="4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4ADD42-F051-BB48-8CA0-D782EDE5FA5D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8B791-6D4D-8446-83F5-DC926254B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B3924-F588-0345-A2F5-3BF0FA73E93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28D681-7867-E949-A3D2-41DDE609B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06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23121-019A-4C4C-8978-9A5670853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7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6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23121-019A-4C4C-8978-9A5670853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06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23121-019A-4C4C-8978-9A5670853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1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23121-019A-4C4C-8978-9A5670853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5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23121-019A-4C4C-8978-9A5670853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0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9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9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8D681-7867-E949-A3D2-41DDE609B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5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9" y="1638300"/>
            <a:ext cx="7522791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06" y="6215065"/>
            <a:ext cx="191296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294" y="2187577"/>
            <a:ext cx="700857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868" y="4572000"/>
            <a:ext cx="5891265" cy="1447800"/>
          </a:xfrm>
        </p:spPr>
        <p:txBody>
          <a:bodyPr/>
          <a:lstStyle>
            <a:lvl1pPr marL="0" indent="0">
              <a:buFontTx/>
              <a:buNone/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1" name="bjClassifierImageBottom">
            <a:extLst>
              <a:ext uri="{FF2B5EF4-FFF2-40B4-BE49-F238E27FC236}">
                <a16:creationId xmlns:a16="http://schemas.microsoft.com/office/drawing/2014/main" id="{D770B7EF-9F93-4DD0-8530-7146D1160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" y="6468336"/>
            <a:ext cx="80758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2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112" y="2"/>
            <a:ext cx="2793272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2"/>
            <a:ext cx="817667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5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7781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7868" y="1447800"/>
            <a:ext cx="11274663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09" y="-1"/>
            <a:ext cx="9998647" cy="1104901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2839" y="6553202"/>
            <a:ext cx="54172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B1CEB0-146D-41E0-B6B4-7C5A5D6A1FA2}" type="slidenum">
              <a:rPr lang="en-US" smtClean="0">
                <a:solidFill>
                  <a:srgbClr val="00877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877C"/>
              </a:solidFill>
            </a:endParaRPr>
          </a:p>
        </p:txBody>
      </p:sp>
      <p:pic>
        <p:nvPicPr>
          <p:cNvPr id="23" name="bjClassifierImageBottom">
            <a:extLst>
              <a:ext uri="{FF2B5EF4-FFF2-40B4-BE49-F238E27FC236}">
                <a16:creationId xmlns:a16="http://schemas.microsoft.com/office/drawing/2014/main" id="{C58D3CAF-AE27-4E9C-907D-F6340CBD1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" y="6468336"/>
            <a:ext cx="80758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4" y="1222193"/>
            <a:ext cx="9296400" cy="223992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00" cap="all" spc="13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5" y="5628838"/>
            <a:ext cx="5475703" cy="9243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800" spc="3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 – optional&gt;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5" y="5325387"/>
            <a:ext cx="2581276" cy="18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3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9441" y="6434362"/>
            <a:ext cx="542881" cy="289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9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TOC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1523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&lt;Agenda / TOC&gt;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4" y="1581463"/>
            <a:ext cx="10959842" cy="4506604"/>
          </a:xfrm>
          <a:prstGeom prst="rect">
            <a:avLst/>
          </a:prstGeom>
        </p:spPr>
        <p:txBody>
          <a:bodyPr numCol="2" spcCol="731520"/>
          <a:lstStyle>
            <a:lvl1pPr marL="285750" indent="-285750">
              <a:spcBef>
                <a:spcPts val="1200"/>
              </a:spcBef>
              <a:buClr>
                <a:srgbClr val="000000"/>
              </a:buClr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687388" indent="-319088">
              <a:buClr>
                <a:srgbClr val="000000"/>
              </a:buClr>
              <a:buFont typeface="+mj-lt"/>
              <a:buAutoNum type="alphaLcParenR"/>
              <a:defRPr>
                <a:solidFill>
                  <a:srgbClr val="000000"/>
                </a:solidFill>
              </a:defRPr>
            </a:lvl2pPr>
            <a:lvl3pPr marL="855663" indent="-187325">
              <a:buClr>
                <a:srgbClr val="000000"/>
              </a:buClr>
              <a:buFont typeface="Arial Black" panose="020B0A04020102020204" pitchFamily="34" charset="0"/>
              <a:buChar char="•"/>
              <a:defRPr lang="en-US" sz="2000" kern="600" spc="3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3pPr>
            <a:lvl4pPr marL="1082675" indent="-231775">
              <a:buClr>
                <a:srgbClr val="000000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4pPr>
            <a:lvl5pPr marL="1258888" indent="-187325">
              <a:buClr>
                <a:srgbClr val="000000"/>
              </a:buClr>
              <a:buFont typeface="Arial Black" panose="020B0A04020102020204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96430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#1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1523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&lt;Objectives&gt;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4" y="1573967"/>
            <a:ext cx="10959842" cy="4521183"/>
          </a:xfrm>
          <a:prstGeom prst="rect">
            <a:avLst/>
          </a:prstGeom>
        </p:spPr>
        <p:txBody>
          <a:bodyPr/>
          <a:lstStyle>
            <a:lvl1pPr marL="227013" indent="-227013">
              <a:spcBef>
                <a:spcPts val="1200"/>
              </a:spcBef>
              <a:buClr>
                <a:srgbClr val="000000"/>
              </a:buClr>
              <a:buSzPct val="95000"/>
              <a:buFont typeface="Arial Black" panose="020B0A04020102020204" pitchFamily="34" charset="0"/>
              <a:buChar char="•"/>
              <a:defRPr sz="2400">
                <a:solidFill>
                  <a:srgbClr val="000000"/>
                </a:solidFill>
              </a:defRPr>
            </a:lvl1pPr>
            <a:lvl2pPr marL="460375" indent="-238125">
              <a:spcBef>
                <a:spcPts val="600"/>
              </a:spcBef>
              <a:buClr>
                <a:srgbClr val="000000"/>
              </a:buClr>
              <a:buFont typeface="Arial Narrow" panose="020B0606020202030204" pitchFamily="34" charset="0"/>
              <a:buChar char="–"/>
              <a:defRPr sz="2400">
                <a:solidFill>
                  <a:srgbClr val="000000"/>
                </a:solidFill>
              </a:defRPr>
            </a:lvl2pPr>
            <a:lvl3pPr marL="687388" indent="-227013">
              <a:spcBef>
                <a:spcPts val="300"/>
              </a:spcBef>
              <a:buClr>
                <a:srgbClr val="000000"/>
              </a:buClr>
              <a:buSzPct val="95000"/>
              <a:buFont typeface="Arial Black" panose="020B0A04020102020204" pitchFamily="34" charset="0"/>
              <a:buChar char="•"/>
              <a:defRPr sz="2000">
                <a:solidFill>
                  <a:srgbClr val="000000"/>
                </a:solidFill>
              </a:defRPr>
            </a:lvl3pPr>
            <a:lvl4pPr marL="914400" indent="-227013">
              <a:spcBef>
                <a:spcPts val="300"/>
              </a:spcBef>
              <a:buClr>
                <a:srgbClr val="000000"/>
              </a:buClr>
              <a:buFont typeface="Arial Narrow" panose="020B0606020202030204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 marL="1141413" indent="-227013">
              <a:spcBef>
                <a:spcPts val="300"/>
              </a:spcBef>
              <a:buClr>
                <a:srgbClr val="000000"/>
              </a:buClr>
              <a:buSzPct val="90000"/>
              <a:buFont typeface="Arial Black" panose="020B0A040201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36803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152354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573968"/>
            <a:ext cx="10960636" cy="450616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18504"/>
            <a:ext cx="923544" cy="386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171231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152354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566472"/>
            <a:ext cx="10960636" cy="451365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177482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152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573968"/>
            <a:ext cx="10960636" cy="450616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75" indent="-233363">
              <a:buClr>
                <a:schemeClr val="bg1"/>
              </a:buClr>
              <a:buFont typeface="Arial Narrow" panose="020B0606020202030204" pitchFamily="34" charset="0"/>
              <a:buChar char="–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914400" indent="-227013">
              <a:buClr>
                <a:schemeClr val="bg1"/>
              </a:buClr>
              <a:buFont typeface="Arial Narrow" panose="020B0606020202030204" pitchFamily="34" charset="0"/>
              <a:buChar char="–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123873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566473"/>
            <a:ext cx="10960636" cy="451683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460375" indent="-233363">
              <a:buClr>
                <a:srgbClr val="000000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 marL="914400" indent="-227013">
              <a:buClr>
                <a:srgbClr val="000000"/>
              </a:buClr>
              <a:buFont typeface="Arial Narrow" panose="020B0606020202030204" pitchFamily="34" charset="0"/>
              <a:buChar char="–"/>
              <a:defRPr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26302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4971" y="6553202"/>
            <a:ext cx="9141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bjClassifierImageBottom">
            <a:extLst>
              <a:ext uri="{FF2B5EF4-FFF2-40B4-BE49-F238E27FC236}">
                <a16:creationId xmlns:a16="http://schemas.microsoft.com/office/drawing/2014/main" id="{DD7E9421-3BC0-4C9B-9366-F6A07061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" y="64683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&lt;Title only&gt;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420292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&lt;Title only&gt;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2393690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only&gt;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67326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&lt;Title only&gt;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144734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&lt;Team Slide&gt;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4279" y="2208929"/>
            <a:ext cx="1627188" cy="162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829792" y="2208929"/>
            <a:ext cx="1627188" cy="16276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555307" y="2208929"/>
            <a:ext cx="1627188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80821" y="2208929"/>
            <a:ext cx="1627188" cy="1627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06334" y="2208929"/>
            <a:ext cx="1627188" cy="162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731849" y="2208929"/>
            <a:ext cx="1627188" cy="1627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0457361" y="2208929"/>
            <a:ext cx="1627188" cy="1627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277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04277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29792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555306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280820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006334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8731849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457361" y="4121668"/>
            <a:ext cx="1643880" cy="8699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829791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555306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5280819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006333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731848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457360" y="3909982"/>
            <a:ext cx="1645921" cy="4461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1150" baseline="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Colleague Name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015047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1" y="2362200"/>
            <a:ext cx="8367762" cy="2133600"/>
          </a:xfr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500" b="0" cap="all" spc="1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0333"/>
            <a:ext cx="923544" cy="3860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4" y="4631271"/>
            <a:ext cx="6568817" cy="138006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233327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2256205"/>
            <a:ext cx="8367759" cy="2345590"/>
          </a:xfr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500" b="0" cap="none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4" y="4631271"/>
            <a:ext cx="6568817" cy="138006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rgbClr val="37424A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0333"/>
            <a:ext cx="923544" cy="386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07564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2253996"/>
            <a:ext cx="8367759" cy="2350008"/>
          </a:xfrm>
        </p:spPr>
        <p:txBody>
          <a:bodyPr anchor="ctr" anchorCtr="0">
            <a:normAutofit/>
          </a:bodyPr>
          <a:lstStyle>
            <a:lvl1pPr algn="l">
              <a:lnSpc>
                <a:spcPct val="90000"/>
              </a:lnSpc>
              <a:defRPr sz="3500" b="0" cap="none" spc="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4" y="4631271"/>
            <a:ext cx="6568817" cy="1380067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rgbClr val="FFFFFF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0333"/>
            <a:ext cx="923544" cy="3860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4067804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/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&lt;2-column with Green callout&gt;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383" y="1789900"/>
            <a:ext cx="5264942" cy="4290227"/>
          </a:xfrm>
          <a:prstGeom prst="rect">
            <a:avLst/>
          </a:prstGeom>
        </p:spPr>
        <p:txBody>
          <a:bodyPr bIns="91440" anchor="ctr" anchorCtr="0"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1" cap="all" spc="130">
                <a:solidFill>
                  <a:schemeClr val="accent1"/>
                </a:solidFill>
              </a:defRPr>
            </a:lvl1pPr>
            <a:lvl2pPr marL="280988" indent="-2301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 Black" panose="020B0A04020102020204" pitchFamily="34" charset="0"/>
              <a:buChar char="•"/>
              <a:defRPr sz="2200">
                <a:solidFill>
                  <a:schemeClr val="accent1"/>
                </a:solidFill>
              </a:defRPr>
            </a:lvl2pPr>
            <a:lvl3pPr marL="457200" indent="-220663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95000"/>
              <a:buFont typeface="Arial Narrow" panose="020B0606020202030204" pitchFamily="34" charset="0"/>
              <a:buChar char="–"/>
              <a:defRPr sz="20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&lt;Insert large type callout or image&gt;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305373" y="1789900"/>
            <a:ext cx="5274645" cy="429022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287868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&lt;2-column&gt;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19384" y="1789900"/>
            <a:ext cx="5274645" cy="429022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5373" y="1789900"/>
            <a:ext cx="5274645" cy="429022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15496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fu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59"/>
            <a:ext cx="10959841" cy="1152354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&lt;Large text full callout&gt;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6481" y="1766651"/>
            <a:ext cx="10962744" cy="227568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78000"/>
              </a:lnSpc>
              <a:spcBef>
                <a:spcPts val="2000"/>
              </a:spcBef>
              <a:buNone/>
              <a:defRPr sz="5200" cap="all" spc="130">
                <a:solidFill>
                  <a:srgbClr val="00877C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16821" y="4255477"/>
            <a:ext cx="7162404" cy="189913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657489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cked text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076155"/>
          </a:xfrm>
        </p:spPr>
        <p:txBody>
          <a:bodyPr/>
          <a:lstStyle>
            <a:lvl1pPr>
              <a:defRPr baseline="0"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&lt;2 stacked content / table option&gt;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9382" y="1789900"/>
            <a:ext cx="10960636" cy="256229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19382" y="4480347"/>
            <a:ext cx="10960636" cy="16391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667905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2-column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4" y="408160"/>
            <a:ext cx="10959841" cy="1076155"/>
          </a:xfrm>
        </p:spPr>
        <p:txBody>
          <a:bodyPr/>
          <a:lstStyle>
            <a:lvl1pPr>
              <a:defRPr>
                <a:solidFill>
                  <a:srgbClr val="00877C"/>
                </a:solidFill>
              </a:defRPr>
            </a:lvl1pPr>
          </a:lstStyle>
          <a:p>
            <a:r>
              <a:rPr lang="en-US" dirty="0"/>
              <a:t>&lt;30/70 2-column / plotted chart option&gt;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9384" y="1789900"/>
            <a:ext cx="3529505" cy="429022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570809" y="1789900"/>
            <a:ext cx="7009209" cy="429022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375" indent="-233363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6318504"/>
            <a:ext cx="9144000" cy="37015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7012" indent="0">
              <a:spcBef>
                <a:spcPts val="0"/>
              </a:spcBef>
              <a:buNone/>
              <a:defRPr sz="1200"/>
            </a:lvl2pPr>
            <a:lvl3pPr marL="460375" indent="0">
              <a:spcBef>
                <a:spcPts val="0"/>
              </a:spcBef>
              <a:buNone/>
              <a:defRPr sz="1200"/>
            </a:lvl3pPr>
            <a:lvl4pPr marL="687387" indent="0">
              <a:spcBef>
                <a:spcPts val="0"/>
              </a:spcBef>
              <a:buNone/>
              <a:defRPr sz="1200"/>
            </a:lvl4pPr>
            <a:lvl5pPr marL="9144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</p:spTree>
    <p:extLst>
      <p:ext uri="{BB962C8B-B14F-4D97-AF65-F5344CB8AC3E}">
        <p14:creationId xmlns:p14="http://schemas.microsoft.com/office/powerpoint/2010/main" val="3302434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5" y="1812166"/>
            <a:ext cx="7710321" cy="1608668"/>
          </a:xfrm>
        </p:spPr>
        <p:txBody>
          <a:bodyPr>
            <a:normAutofit/>
          </a:bodyPr>
          <a:lstStyle>
            <a:lvl1pPr>
              <a:lnSpc>
                <a:spcPct val="78000"/>
              </a:lnSpc>
              <a:defRPr sz="5000" cap="all" spc="13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CLOSING&gt;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3" y="3970912"/>
            <a:ext cx="5475703" cy="6195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&lt;Optional Subtitle&gt;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4" y="5483546"/>
            <a:ext cx="5475702" cy="739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kern="500" baseline="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Proprietary / Legal Language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9441" y="6434362"/>
            <a:ext cx="542881" cy="289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2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6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77" y="6111996"/>
            <a:ext cx="12344466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3886200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99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5" y="108843"/>
            <a:ext cx="3966135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33" y="6111995"/>
            <a:ext cx="4330560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6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77" y="6111996"/>
            <a:ext cx="12344466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089" y="273051"/>
            <a:ext cx="3728397" cy="1162051"/>
          </a:xfrm>
        </p:spPr>
        <p:txBody>
          <a:bodyPr anchor="b"/>
          <a:lstStyle>
            <a:lvl1pPr algn="l">
              <a:defRPr sz="1999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55" y="273054"/>
            <a:ext cx="6813892" cy="5853113"/>
          </a:xfrm>
        </p:spPr>
        <p:txBody>
          <a:bodyPr/>
          <a:lstStyle>
            <a:lvl1pPr>
              <a:defRPr sz="3199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799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399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999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999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089" y="1435103"/>
            <a:ext cx="3728397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33" y="6111995"/>
            <a:ext cx="4330560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5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77" y="6111996"/>
            <a:ext cx="12344466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85" y="274639"/>
            <a:ext cx="10688256" cy="1143000"/>
          </a:xfrm>
        </p:spPr>
        <p:txBody>
          <a:bodyPr>
            <a:normAutofit/>
          </a:bodyPr>
          <a:lstStyle>
            <a:lvl1pPr>
              <a:defRPr sz="3999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85" y="1600203"/>
            <a:ext cx="10688256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33" y="6111995"/>
            <a:ext cx="4330560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8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9CBB-BA03-4151-92B2-B5CCA7C8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6C877-9EF5-4E9F-B09F-2E0E2EA9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49FB-7690-43E7-B742-AB5955AA7FC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3A6A7-1BC3-4CC4-92A7-94AB47F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C8DDC-2523-42DE-8355-48084A2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294" y="1371601"/>
            <a:ext cx="5484971" cy="47545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371601"/>
            <a:ext cx="5484971" cy="47545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4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6294" y="0"/>
            <a:ext cx="10157354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18" name="bjClassifierImageBottom">
            <a:extLst>
              <a:ext uri="{FF2B5EF4-FFF2-40B4-BE49-F238E27FC236}">
                <a16:creationId xmlns:a16="http://schemas.microsoft.com/office/drawing/2014/main" id="{21E0A86E-B641-4320-B922-91031B2A7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" y="6468336"/>
            <a:ext cx="80758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7781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0"/>
            <a:ext cx="1015735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4" y="1371601"/>
            <a:ext cx="1117309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4971" y="6553202"/>
            <a:ext cx="9141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DAB14A01-5CCB-4DDB-81D4-EFBF18C916F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649" y="6392778"/>
            <a:ext cx="1567981" cy="4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28531" indent="-228531" algn="l" rtl="0" eaLnBrk="1" fontAlgn="base" hangingPunct="1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114266" algn="l"/>
        </a:tabLst>
        <a:defRPr sz="2399">
          <a:solidFill>
            <a:schemeClr val="tx1"/>
          </a:solidFill>
          <a:latin typeface="+mn-lt"/>
          <a:ea typeface="+mn-ea"/>
          <a:cs typeface="+mn-cs"/>
        </a:defRPr>
      </a:lvl1pPr>
      <a:lvl2pPr marL="571329" indent="-228531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charset="0"/>
        <a:buChar char="–"/>
        <a:tabLst>
          <a:tab pos="114266" algn="l"/>
        </a:tabLst>
        <a:defRPr sz="2399">
          <a:solidFill>
            <a:schemeClr val="tx1"/>
          </a:solidFill>
          <a:latin typeface="+mn-lt"/>
          <a:cs typeface="+mn-cs"/>
        </a:defRPr>
      </a:lvl2pPr>
      <a:lvl3pPr marL="856993" indent="-171399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114266" algn="l"/>
        </a:tabLst>
        <a:defRPr sz="2399">
          <a:solidFill>
            <a:schemeClr val="tx1"/>
          </a:solidFill>
          <a:latin typeface="+mn-lt"/>
          <a:cs typeface="+mn-cs"/>
        </a:defRPr>
      </a:lvl3pPr>
      <a:lvl4pPr marL="1199790" indent="-228531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4pPr>
      <a:lvl5pPr marL="2056783" indent="-228531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5pPr>
      <a:lvl6pPr marL="2513846" indent="-228531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6pPr>
      <a:lvl7pPr marL="2970908" indent="-228531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7pPr>
      <a:lvl8pPr marL="3427971" indent="-228531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8pPr>
      <a:lvl9pPr marL="3885034" indent="-228531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266" algn="l"/>
        </a:tabLst>
        <a:defRPr sz="1999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384" y="407099"/>
            <a:ext cx="10959898" cy="1152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0333"/>
            <a:ext cx="923544" cy="386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200" kern="600" spc="30">
                <a:solidFill>
                  <a:schemeClr val="tx1"/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9441" y="6434362"/>
            <a:ext cx="542881" cy="2892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kern="600" spc="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1630" y="1573967"/>
            <a:ext cx="10957754" cy="46439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600" spc="5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227013" indent="-227013" algn="l" defTabSz="4572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95000"/>
        <a:buFont typeface="Arial Black" panose="020B0A04020102020204" pitchFamily="34" charset="0"/>
        <a:buChar char="•"/>
        <a:defRPr sz="2400" kern="600" spc="30">
          <a:solidFill>
            <a:schemeClr val="tx1"/>
          </a:solidFill>
          <a:latin typeface="Arial Narrow"/>
          <a:ea typeface="+mn-ea"/>
          <a:cs typeface="Arial Narrow"/>
        </a:defRPr>
      </a:lvl1pPr>
      <a:lvl2pPr marL="460375" indent="-233363" algn="l" defTabSz="4572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95000"/>
        <a:buFont typeface="Arial Narrow" panose="020B0606020202030204" pitchFamily="34" charset="0"/>
        <a:buChar char="–"/>
        <a:defRPr sz="2400" kern="600" spc="30">
          <a:solidFill>
            <a:schemeClr val="tx1"/>
          </a:solidFill>
          <a:latin typeface="Arial Narrow"/>
          <a:ea typeface="+mn-ea"/>
          <a:cs typeface="Arial Narrow"/>
        </a:defRPr>
      </a:lvl2pPr>
      <a:lvl3pPr marL="687388" indent="-227013" algn="l" defTabSz="457200" rtl="0" eaLnBrk="1" latinLnBrk="0" hangingPunct="1">
        <a:lnSpc>
          <a:spcPct val="90000"/>
        </a:lnSpc>
        <a:spcBef>
          <a:spcPts val="300"/>
        </a:spcBef>
        <a:buClr>
          <a:schemeClr val="accent2">
            <a:lumMod val="75000"/>
          </a:schemeClr>
        </a:buClr>
        <a:buSzPct val="95000"/>
        <a:buFont typeface="Arial Black" panose="020B0A04020102020204" pitchFamily="34" charset="0"/>
        <a:buChar char="•"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3pPr>
      <a:lvl4pPr marL="914400" indent="-227013" algn="l" defTabSz="4572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SzPct val="95000"/>
        <a:buFont typeface="Arial Narrow" panose="020B0606020202030204" pitchFamily="34" charset="0"/>
        <a:buChar char="–"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4pPr>
      <a:lvl5pPr marL="1141413" indent="-227013" algn="l" defTabSz="4572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SzPct val="90000"/>
        <a:buFont typeface="Arial Black" panose="020B0A04020102020204" pitchFamily="34" charset="0"/>
        <a:buChar char="•"/>
        <a:defRPr sz="1800" kern="600" spc="3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jln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jln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594" y="965018"/>
            <a:ext cx="9296400" cy="2239920"/>
          </a:xfrm>
        </p:spPr>
        <p:txBody>
          <a:bodyPr>
            <a:noAutofit/>
          </a:bodyPr>
          <a:lstStyle/>
          <a:p>
            <a:r>
              <a:rPr lang="en-US" dirty="0"/>
              <a:t>First-in-Human Trial of MK-8591-Eluting Implants Demonstrates</a:t>
            </a:r>
            <a:br>
              <a:rPr lang="en-US" dirty="0"/>
            </a:br>
            <a:r>
              <a:rPr lang="en-US" dirty="0"/>
              <a:t>Concentrations Suitable for</a:t>
            </a:r>
            <a:br>
              <a:rPr lang="en-US" dirty="0"/>
            </a:br>
            <a:r>
              <a:rPr lang="en-US" dirty="0"/>
              <a:t>HIV Prophylaxis for at Least</a:t>
            </a:r>
            <a:br>
              <a:rPr lang="en-US" dirty="0"/>
            </a:br>
            <a:r>
              <a:rPr lang="en-US" dirty="0"/>
              <a:t>One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595" y="4781113"/>
            <a:ext cx="5475703" cy="924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Randolph Matthews, MD, PhD</a:t>
            </a:r>
          </a:p>
          <a:p>
            <a:r>
              <a:rPr lang="en-US" dirty="0"/>
              <a:t>Sr. Principal Scientist</a:t>
            </a:r>
          </a:p>
          <a:p>
            <a:r>
              <a:rPr lang="en-US" dirty="0"/>
              <a:t>Translational Pharmacology, Merck &amp; Co., Inc., Kenilworth, NJ, USA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792D5D-2590-4071-9D6B-6C5354734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595" y="4477662"/>
            <a:ext cx="2581276" cy="189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July 23, 2019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25271" y="6431184"/>
            <a:ext cx="528189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Share your thoughts on this presentation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#IAS2019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6ACAA-A328-4821-8773-B5B378A82F20}"/>
              </a:ext>
            </a:extLst>
          </p:cNvPr>
          <p:cNvSpPr/>
          <p:nvPr/>
        </p:nvSpPr>
        <p:spPr>
          <a:xfrm>
            <a:off x="9644541" y="5369891"/>
            <a:ext cx="218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https://bit.ly/2YjlnPG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BCC92-4084-4D73-832D-E1B5E2C00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568" y="3122392"/>
            <a:ext cx="2271148" cy="22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6D73-5808-40A6-9BBB-678CD145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1BD3D91-1F6D-4037-89B3-BFFF1864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ISL prototype implants were generally well tolerated, with no discontinuations due to an AE and no severe implant-related AEs		</a:t>
            </a:r>
          </a:p>
          <a:p>
            <a:pPr lvl="1"/>
            <a:r>
              <a:rPr lang="en-US" dirty="0"/>
              <a:t>No laboratory or other signs of systemic reactions</a:t>
            </a:r>
          </a:p>
          <a:p>
            <a:pPr lvl="1"/>
            <a:r>
              <a:rPr lang="en-US" dirty="0"/>
              <a:t>Local tolerability (erythema, induration) generally mild and possibly dose dependent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Both implants (54 and 62 mg) had concentrations above PK threshold at 12 weeks</a:t>
            </a:r>
          </a:p>
          <a:p>
            <a:pPr lvl="1"/>
            <a:r>
              <a:rPr lang="en-US" dirty="0"/>
              <a:t>62 mg implant projected to be well above threshold at 12 months and likely for several months beyond</a:t>
            </a:r>
          </a:p>
          <a:p>
            <a:pPr marL="227012" lvl="1" indent="0">
              <a:buNone/>
            </a:pPr>
            <a:endParaRPr lang="en-US" b="1" dirty="0"/>
          </a:p>
          <a:p>
            <a:pPr marL="0" lvl="1" indent="0" algn="ctr">
              <a:buNone/>
            </a:pPr>
            <a:r>
              <a:rPr lang="en-US" b="1" dirty="0"/>
              <a:t>Supports potential of the ISL implant as a once-yearly PrEP option</a:t>
            </a:r>
          </a:p>
          <a:p>
            <a:pPr marL="227012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61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17EF4B9-05D9-42E5-B87D-92AAA6D89A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013" y="1293159"/>
            <a:ext cx="4654269" cy="42902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Translational Pharmacology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Vanessa Levine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Guo Chen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Liesbeth</a:t>
            </a:r>
            <a:r>
              <a:rPr lang="en-US" sz="1800" dirty="0"/>
              <a:t> </a:t>
            </a:r>
            <a:r>
              <a:rPr lang="en-US" sz="1800" dirty="0" err="1"/>
              <a:t>Haspeslagh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Marian Iwamoto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Aubrey Stoch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Pharmacokinetics/Pharmacodynamics</a:t>
            </a:r>
            <a:br>
              <a:rPr lang="en-US" sz="1800" b="1" dirty="0"/>
            </a:br>
            <a:r>
              <a:rPr lang="en-US" sz="1800" b="1" dirty="0"/>
              <a:t>and Drug Metabolism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Munjal Patel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Kerry Fillgrove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Melanie Anderson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Ryan Vargo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Biostatistics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Sandra Zhang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Implant Formulation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Stephanie Barrett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493" y="1274614"/>
            <a:ext cx="3761992" cy="42902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Biopharmaceutics 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Wei Zhu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Global Clinical Development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Mike Robertson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Discovery Biology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Jay Grobler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Safety Assessment and Laboratory Animal Resources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Ray Gonzalez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Regulatory Affairs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Anita Shaw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Project Management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Nathan Kreischer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51E3F-C85C-4A65-91FA-855D49853DA1}"/>
              </a:ext>
            </a:extLst>
          </p:cNvPr>
          <p:cNvSpPr/>
          <p:nvPr/>
        </p:nvSpPr>
        <p:spPr>
          <a:xfrm>
            <a:off x="9798920" y="2519813"/>
            <a:ext cx="218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https://bit.ly/2YjlnPG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5A4DC-12B8-49B0-BBCE-2206599D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947" y="272314"/>
            <a:ext cx="2271148" cy="2247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2694C-9048-4DDD-9C4F-511F0058DCF6}"/>
              </a:ext>
            </a:extLst>
          </p:cNvPr>
          <p:cNvSpPr/>
          <p:nvPr/>
        </p:nvSpPr>
        <p:spPr>
          <a:xfrm>
            <a:off x="8817032" y="3201039"/>
            <a:ext cx="2762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Drug Research Unit Ghent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Sylvie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Rottey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(PI)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All the study participants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044E0-14F1-4209-9A50-B8130EE06DED}"/>
              </a:ext>
            </a:extLst>
          </p:cNvPr>
          <p:cNvSpPr/>
          <p:nvPr/>
        </p:nvSpPr>
        <p:spPr>
          <a:xfrm>
            <a:off x="6953666" y="5846521"/>
            <a:ext cx="5235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</a:rPr>
              <a:t>Merck Sharp &amp; Dohme Corp., a subsidiary of Merck &amp; Co., Inc., Kenilworth, NJ, USA, provided financial support for the study.</a:t>
            </a:r>
          </a:p>
        </p:txBody>
      </p:sp>
    </p:spTree>
    <p:extLst>
      <p:ext uri="{BB962C8B-B14F-4D97-AF65-F5344CB8AC3E}">
        <p14:creationId xmlns:p14="http://schemas.microsoft.com/office/powerpoint/2010/main" val="8294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C17D20-B4EE-A748-9800-675BC17D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7" y="660886"/>
            <a:ext cx="7665717" cy="834467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 err="1">
                <a:solidFill>
                  <a:srgbClr val="00877C"/>
                </a:solidFill>
              </a:rPr>
              <a:t>Islatravir</a:t>
            </a:r>
            <a:r>
              <a:rPr lang="en-US" dirty="0">
                <a:solidFill>
                  <a:srgbClr val="00877C"/>
                </a:solidFill>
              </a:rPr>
              <a:t> (MK-8591): </a:t>
            </a:r>
            <a:br>
              <a:rPr lang="en-US" dirty="0">
                <a:solidFill>
                  <a:srgbClr val="00877C"/>
                </a:solidFill>
              </a:rPr>
            </a:br>
            <a:r>
              <a:rPr lang="en-US" dirty="0">
                <a:solidFill>
                  <a:srgbClr val="00877C"/>
                </a:solidFill>
              </a:rPr>
              <a:t>A First-in-Class Nucleoside Reverse Transcriptase Translocation Inhibitor (NRTTI) With Multiple Mechanisms of Action</a:t>
            </a:r>
            <a:endParaRPr lang="en-US" sz="3200" b="1" dirty="0">
              <a:latin typeface="Arial 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F0D889-BB5C-0247-9A9F-F579CEFF1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3" t="56322" r="11156" b="5064"/>
          <a:stretch/>
        </p:blipFill>
        <p:spPr>
          <a:xfrm>
            <a:off x="7853639" y="1083282"/>
            <a:ext cx="4001529" cy="202452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29B190-640D-6242-A5BE-D61230E29102}"/>
              </a:ext>
            </a:extLst>
          </p:cNvPr>
          <p:cNvCxnSpPr>
            <a:cxnSpLocks/>
          </p:cNvCxnSpPr>
          <p:nvPr/>
        </p:nvCxnSpPr>
        <p:spPr>
          <a:xfrm flipH="1">
            <a:off x="5717149" y="2204325"/>
            <a:ext cx="2316879" cy="1264536"/>
          </a:xfrm>
          <a:prstGeom prst="line">
            <a:avLst/>
          </a:prstGeom>
          <a:ln w="38100">
            <a:solidFill>
              <a:srgbClr val="0FD3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C9D97B-DABF-B34F-9B66-D3E904AFB9B3}"/>
              </a:ext>
            </a:extLst>
          </p:cNvPr>
          <p:cNvGrpSpPr/>
          <p:nvPr/>
        </p:nvGrpSpPr>
        <p:grpSpPr>
          <a:xfrm>
            <a:off x="8034028" y="2183803"/>
            <a:ext cx="436791" cy="1222269"/>
            <a:chOff x="8135333" y="1354447"/>
            <a:chExt cx="436791" cy="122226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4A69BEF-045D-CE46-9FC0-084F010BB721}"/>
                </a:ext>
              </a:extLst>
            </p:cNvPr>
            <p:cNvCxnSpPr>
              <a:cxnSpLocks/>
            </p:cNvCxnSpPr>
            <p:nvPr/>
          </p:nvCxnSpPr>
          <p:spPr>
            <a:xfrm>
              <a:off x="8572124" y="1785677"/>
              <a:ext cx="0" cy="79103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7A28E15-FEA4-544F-BDBF-73156A1C0C58}"/>
                </a:ext>
              </a:extLst>
            </p:cNvPr>
            <p:cNvCxnSpPr>
              <a:cxnSpLocks/>
            </p:cNvCxnSpPr>
            <p:nvPr/>
          </p:nvCxnSpPr>
          <p:spPr>
            <a:xfrm>
              <a:off x="8135333" y="1354447"/>
              <a:ext cx="436791" cy="122226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D8CA67-C72F-D24D-85DC-38C94B39FC69}"/>
              </a:ext>
            </a:extLst>
          </p:cNvPr>
          <p:cNvGrpSpPr/>
          <p:nvPr/>
        </p:nvGrpSpPr>
        <p:grpSpPr>
          <a:xfrm>
            <a:off x="1511647" y="2919130"/>
            <a:ext cx="10308914" cy="3572880"/>
            <a:chOff x="1612952" y="2089774"/>
            <a:chExt cx="10308914" cy="357288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05D9EE9-5E98-1D49-819C-F993785A495C}"/>
                </a:ext>
              </a:extLst>
            </p:cNvPr>
            <p:cNvGrpSpPr/>
            <p:nvPr/>
          </p:nvGrpSpPr>
          <p:grpSpPr>
            <a:xfrm>
              <a:off x="1719275" y="2089774"/>
              <a:ext cx="10202591" cy="3392212"/>
              <a:chOff x="1719275" y="2089774"/>
              <a:chExt cx="10202591" cy="339221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03235A-2330-814A-A852-EB041FCEC555}"/>
                  </a:ext>
                </a:extLst>
              </p:cNvPr>
              <p:cNvSpPr/>
              <p:nvPr/>
            </p:nvSpPr>
            <p:spPr>
              <a:xfrm>
                <a:off x="6259601" y="2567466"/>
                <a:ext cx="5662265" cy="856096"/>
              </a:xfrm>
              <a:prstGeom prst="rect">
                <a:avLst/>
              </a:prstGeom>
              <a:solidFill>
                <a:schemeClr val="accent6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Delayed Chain Termination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Due to the 4’-ethynyl and 3’-hydroxyl Groups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0699E89-1F2A-7B43-B6BA-5724C79F32DB}"/>
                  </a:ext>
                </a:extLst>
              </p:cNvPr>
              <p:cNvSpPr/>
              <p:nvPr/>
            </p:nvSpPr>
            <p:spPr>
              <a:xfrm>
                <a:off x="1719275" y="2089774"/>
                <a:ext cx="4110027" cy="892996"/>
              </a:xfrm>
              <a:prstGeom prst="rect">
                <a:avLst/>
              </a:prstGeom>
              <a:solidFill>
                <a:srgbClr val="0FD3D8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1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Translocation Inhibition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Due to the 4’-ethynyl Group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0F1649-E9CD-C540-8E25-29444CA86006}"/>
                  </a:ext>
                </a:extLst>
              </p:cNvPr>
              <p:cNvSpPr txBox="1"/>
              <p:nvPr/>
            </p:nvSpPr>
            <p:spPr>
              <a:xfrm>
                <a:off x="1759923" y="4481712"/>
                <a:ext cx="8445704" cy="10002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ctr" defTabSz="457061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Multiple mechanisms contribute to the high potency </a:t>
                </a:r>
                <a:b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of </a:t>
                </a:r>
                <a:r>
                  <a:rPr kumimoji="0" lang="en-US" sz="2400" b="1" i="0" u="none" strike="noStrike" kern="600" cap="none" spc="10" normalizeH="0" baseline="0" noProof="0" dirty="0" err="1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</a:t>
                </a:r>
                <a:r>
                  <a:rPr lang="en-US" sz="2400" b="1" kern="600" spc="10" dirty="0" err="1">
                    <a:solidFill>
                      <a:srgbClr val="37424A"/>
                    </a:solidFill>
                    <a:latin typeface="Calibri" panose="020F0502020204030204" pitchFamily="34" charset="0"/>
                  </a:rPr>
                  <a:t>slatravir</a:t>
                </a:r>
                <a: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against HIV-1 and drug-resistant variants </a:t>
                </a:r>
                <a:b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2400" b="1" i="0" u="none" strike="noStrike" kern="600" cap="none" spc="1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and its high barrier to resistance.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2DA3150-676C-BB4F-A6D1-FD472DA536D3}"/>
                </a:ext>
              </a:extLst>
            </p:cNvPr>
            <p:cNvGrpSpPr/>
            <p:nvPr/>
          </p:nvGrpSpPr>
          <p:grpSpPr>
            <a:xfrm>
              <a:off x="1612952" y="4285753"/>
              <a:ext cx="8769226" cy="1376901"/>
              <a:chOff x="1612952" y="4285753"/>
              <a:chExt cx="8474290" cy="1376901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71C031F-747E-FD4C-B4BA-C4FB47E7448D}"/>
                  </a:ext>
                </a:extLst>
              </p:cNvPr>
              <p:cNvCxnSpPr/>
              <p:nvPr/>
            </p:nvCxnSpPr>
            <p:spPr>
              <a:xfrm>
                <a:off x="1641537" y="4285753"/>
                <a:ext cx="8445705" cy="0"/>
              </a:xfrm>
              <a:prstGeom prst="line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6FE2D80-3938-EC49-A1D1-86D7996278EB}"/>
                  </a:ext>
                </a:extLst>
              </p:cNvPr>
              <p:cNvCxnSpPr/>
              <p:nvPr/>
            </p:nvCxnSpPr>
            <p:spPr>
              <a:xfrm>
                <a:off x="1612952" y="5662654"/>
                <a:ext cx="8445705" cy="0"/>
              </a:xfrm>
              <a:prstGeom prst="line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EDF1E60-EF75-7E4A-9FFC-79F4F6782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4" t="7045" r="11998" b="53979"/>
          <a:stretch/>
        </p:blipFill>
        <p:spPr>
          <a:xfrm>
            <a:off x="7902535" y="1005736"/>
            <a:ext cx="3903735" cy="20375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55181E-95E5-4220-9B8F-68516D10D1ED}"/>
              </a:ext>
            </a:extLst>
          </p:cNvPr>
          <p:cNvSpPr/>
          <p:nvPr/>
        </p:nvSpPr>
        <p:spPr>
          <a:xfrm rot="19400126">
            <a:off x="10337574" y="1897374"/>
            <a:ext cx="433470" cy="11347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600" cap="none" spc="3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Islatravir</a:t>
            </a:r>
            <a:r>
              <a:rPr lang="en-US" dirty="0"/>
              <a:t> (ISL) Clinical Development Overview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835E48-F2E4-4CE6-8DD8-E6F2C9F9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7" y="1357658"/>
            <a:ext cx="5704469" cy="4506160"/>
          </a:xfrm>
        </p:spPr>
        <p:txBody>
          <a:bodyPr>
            <a:noAutofit/>
          </a:bodyPr>
          <a:lstStyle/>
          <a:p>
            <a:r>
              <a:rPr lang="en-US" sz="1800" dirty="0"/>
              <a:t>Oral ISL administered to ~264 individuals to date</a:t>
            </a:r>
          </a:p>
          <a:p>
            <a:pPr lvl="1"/>
            <a:r>
              <a:rPr lang="en-US" sz="1800" dirty="0"/>
              <a:t>144 healthy study participants, 30 treatment-naïve persons living with HIV (PLWH)  in Phase 1</a:t>
            </a:r>
          </a:p>
          <a:p>
            <a:pPr lvl="2"/>
            <a:r>
              <a:rPr lang="en-US" sz="1600" dirty="0"/>
              <a:t>Single doses ≤400 mg, QD doses ≤5 mg x 6 weeks, QW doses ≤100 mg x3</a:t>
            </a:r>
          </a:p>
          <a:p>
            <a:pPr lvl="1"/>
            <a:r>
              <a:rPr lang="en-US" sz="1800" dirty="0"/>
              <a:t>~90 PLWH in Phase 2</a:t>
            </a:r>
          </a:p>
          <a:p>
            <a:pPr lvl="2"/>
            <a:r>
              <a:rPr lang="en-US" sz="1600" dirty="0"/>
              <a:t>Daily doses ≤2.25 mg for 48+ weeks</a:t>
            </a:r>
          </a:p>
          <a:p>
            <a:r>
              <a:rPr lang="en-US" sz="1800" dirty="0"/>
              <a:t>Oral Phase 1 development program</a:t>
            </a:r>
          </a:p>
          <a:p>
            <a:pPr lvl="1"/>
            <a:r>
              <a:rPr lang="en-US" sz="1800" dirty="0"/>
              <a:t>Generally well tolerated</a:t>
            </a:r>
          </a:p>
          <a:p>
            <a:pPr lvl="1"/>
            <a:r>
              <a:rPr lang="en-US" sz="1800" dirty="0"/>
              <a:t>Linear PK for both parent (plasma) and active triphosphate (TP) in PBMCs over a broad range</a:t>
            </a:r>
          </a:p>
          <a:p>
            <a:pPr lvl="2"/>
            <a:r>
              <a:rPr lang="en-US" sz="1600" dirty="0"/>
              <a:t>Half-life of parent ISL: 50-60 </a:t>
            </a:r>
            <a:r>
              <a:rPr lang="en-US" sz="1600" dirty="0" err="1"/>
              <a:t>hr</a:t>
            </a:r>
            <a:endParaRPr lang="en-US" sz="1600" dirty="0"/>
          </a:p>
          <a:p>
            <a:pPr lvl="2"/>
            <a:r>
              <a:rPr lang="en-US" sz="1600" dirty="0"/>
              <a:t>Half-life of active ISL-TP in PBMCs: 120-177 </a:t>
            </a:r>
            <a:r>
              <a:rPr lang="en-US" sz="1600" dirty="0" err="1"/>
              <a:t>hr</a:t>
            </a:r>
            <a:endParaRPr lang="en-US" sz="1600" dirty="0"/>
          </a:p>
          <a:p>
            <a:pPr lvl="1"/>
            <a:r>
              <a:rPr lang="en-US" sz="1800" dirty="0"/>
              <a:t>No effect of food on PK</a:t>
            </a:r>
          </a:p>
          <a:p>
            <a:pPr lvl="1"/>
            <a:r>
              <a:rPr lang="en-US" sz="1800" dirty="0"/>
              <a:t>Antiviral efficacy observed in monotherapy after single doses as low as 0.5 mg</a:t>
            </a:r>
          </a:p>
          <a:p>
            <a:pPr lvl="1"/>
            <a:r>
              <a:rPr lang="en-US" sz="1800" dirty="0"/>
              <a:t>ISL-TP concentrations in rectal and vaginal tissue similar to PBMC concentrations at steady state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CE3359-6170-43A9-A935-A7952F51ABE0}"/>
              </a:ext>
            </a:extLst>
          </p:cNvPr>
          <p:cNvGrpSpPr/>
          <p:nvPr/>
        </p:nvGrpSpPr>
        <p:grpSpPr>
          <a:xfrm>
            <a:off x="6091690" y="1060777"/>
            <a:ext cx="6142963" cy="2118091"/>
            <a:chOff x="635787" y="1919466"/>
            <a:chExt cx="7929862" cy="3479599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258E824-C988-4AEA-9DB7-41030590C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247" y="5149110"/>
              <a:ext cx="2000250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 (hr)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17FB3A5-F34F-4F98-9779-A4F39E46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882" y="2045544"/>
              <a:ext cx="1940718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Week 1</a:t>
              </a: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B89ADA55-64AA-4424-ADE4-1BC21FBBA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7246" y="4839544"/>
              <a:ext cx="19669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F2245B34-BB09-4634-9A0C-8728ADB8D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7246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713EB333-CFF1-4A87-A56C-83A4EF953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8234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DB747B57-48B6-4ED2-8CD4-6220A5D80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221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E5555452-6458-4CB6-82D8-BE8EADD53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0209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1DFF4151-C738-4AC2-AF85-D114D0108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1196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DF5D3585-900A-4311-81E7-5000D81EE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184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5AC1B00-55F4-483F-A2DB-139A6124E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3171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AFE85D88-23C6-4827-BC61-ED2228C0E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159" y="4839544"/>
              <a:ext cx="0" cy="38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227DA313-C00E-4214-A8CF-355C71ADC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270" y="4930033"/>
              <a:ext cx="75020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908F6D95-D83B-434A-80EF-8D137FDAB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096" y="4930033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24</a:t>
              </a: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9065E79B-F4B7-4096-AE76-D091973A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147" y="4930033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48</a:t>
              </a: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2DFCDBA-5FD9-4310-B7DE-093B2DEE6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30" y="4930033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72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28B35E9-9F00-40A9-942F-ADF897AB5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121" y="4930033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96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3940E82D-2D6F-48A1-B264-58D130D22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945" y="4930033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120</a:t>
              </a: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9BD2D942-4C83-48A3-9699-AE58AA274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931" y="4930033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144</a:t>
              </a: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A289DB8-F688-4C09-AC73-A0F6AA235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919" y="4930033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168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A071A4A0-5D75-4EF9-8A4A-44B39714D3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50675" y="3278040"/>
              <a:ext cx="2730497" cy="357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-TP Concentration in PBMC </a:t>
              </a:r>
            </a:p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(pmol/10</a:t>
              </a:r>
              <a:r>
                <a:rPr kumimoji="0" lang="en-US" altLang="en-US" sz="9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cells)</a:t>
              </a: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9AB27268-7B38-4D66-ACAF-31AFBBE93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7246" y="2091582"/>
              <a:ext cx="0" cy="27479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E875B30D-E029-4B7B-86AA-AF0C45FC0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559" y="4839544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3E11620B-40AE-4E3A-B1BF-E627ED1B2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559" y="3923557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F7EFD87E-2258-4494-A54E-391210E5E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559" y="3007569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88EB96B7-3D98-4CA2-813C-8C1EEF779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559" y="2091582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1CB1F231-A889-44B8-84F8-AA86EA11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12" y="4758233"/>
              <a:ext cx="227328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0.1</a:t>
              </a: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002E765E-2F0C-418A-8E64-859D1B9B5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505" y="3842243"/>
              <a:ext cx="90931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EDF887B7-18EF-4334-B079-DEBF78D95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576" y="2927842"/>
              <a:ext cx="181862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</a:t>
              </a: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1429C58E-562D-49B7-AEDD-433F7DFD7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639" y="2011855"/>
              <a:ext cx="272795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6152C07E-83DC-4AB2-99D7-90E0004C6D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27096" y="3477469"/>
              <a:ext cx="1897063" cy="425450"/>
            </a:xfrm>
            <a:custGeom>
              <a:avLst/>
              <a:gdLst>
                <a:gd name="T0" fmla="*/ 0 w 2411"/>
                <a:gd name="T1" fmla="*/ 541 h 541"/>
                <a:gd name="T2" fmla="*/ 89 w 2411"/>
                <a:gd name="T3" fmla="*/ 478 h 541"/>
                <a:gd name="T4" fmla="*/ 268 w 2411"/>
                <a:gd name="T5" fmla="*/ 540 h 541"/>
                <a:gd name="T6" fmla="*/ 625 w 2411"/>
                <a:gd name="T7" fmla="*/ 503 h 541"/>
                <a:gd name="T8" fmla="*/ 1339 w 2411"/>
                <a:gd name="T9" fmla="*/ 325 h 541"/>
                <a:gd name="T10" fmla="*/ 2411 w 2411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1" h="541">
                  <a:moveTo>
                    <a:pt x="0" y="541"/>
                  </a:moveTo>
                  <a:lnTo>
                    <a:pt x="89" y="478"/>
                  </a:lnTo>
                  <a:lnTo>
                    <a:pt x="268" y="540"/>
                  </a:lnTo>
                  <a:lnTo>
                    <a:pt x="625" y="503"/>
                  </a:lnTo>
                  <a:lnTo>
                    <a:pt x="1339" y="325"/>
                  </a:lnTo>
                  <a:lnTo>
                    <a:pt x="24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41F4B7-8684-4AA7-8AC8-5CE1EEFD01FE}"/>
                </a:ext>
              </a:extLst>
            </p:cNvPr>
            <p:cNvGrpSpPr/>
            <p:nvPr/>
          </p:nvGrpSpPr>
          <p:grpSpPr>
            <a:xfrm>
              <a:off x="1496934" y="3447307"/>
              <a:ext cx="1946275" cy="474663"/>
              <a:chOff x="1496934" y="3447307"/>
              <a:chExt cx="1946275" cy="474663"/>
            </a:xfrm>
          </p:grpSpPr>
          <p:sp>
            <p:nvSpPr>
              <p:cNvPr id="135" name="Oval 37">
                <a:extLst>
                  <a:ext uri="{FF2B5EF4-FFF2-40B4-BE49-F238E27FC236}">
                    <a16:creationId xmlns:a16="http://schemas.microsoft.com/office/drawing/2014/main" id="{2616F0E2-D694-4223-A392-FA924AA9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934" y="3447307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6" name="Oval 38">
                <a:extLst>
                  <a:ext uri="{FF2B5EF4-FFF2-40B4-BE49-F238E27FC236}">
                    <a16:creationId xmlns:a16="http://schemas.microsoft.com/office/drawing/2014/main" id="{BFC85603-48B8-4425-A07A-C7901E987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784" y="3496519"/>
                <a:ext cx="50800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00849C13-DF1F-4B90-A34D-C53D878E7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071" y="3448894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8" name="Oval 40">
                <a:extLst>
                  <a:ext uri="{FF2B5EF4-FFF2-40B4-BE49-F238E27FC236}">
                    <a16:creationId xmlns:a16="http://schemas.microsoft.com/office/drawing/2014/main" id="{E2A898E6-A212-4698-8A9F-A7E61C31E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059" y="3477469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9" name="Oval 41">
                <a:extLst>
                  <a:ext uri="{FF2B5EF4-FFF2-40B4-BE49-F238E27FC236}">
                    <a16:creationId xmlns:a16="http://schemas.microsoft.com/office/drawing/2014/main" id="{75E63E00-9E33-4109-98BB-06ADA9CA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034" y="3617169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40" name="Oval 42">
                <a:extLst>
                  <a:ext uri="{FF2B5EF4-FFF2-40B4-BE49-F238E27FC236}">
                    <a16:creationId xmlns:a16="http://schemas.microsoft.com/office/drawing/2014/main" id="{9C612D35-4D61-463E-B4F7-CDA2F69F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3996" y="3872757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A1654089-8C3B-46D8-89B6-056F942343F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27096" y="2910732"/>
              <a:ext cx="1897063" cy="476250"/>
            </a:xfrm>
            <a:custGeom>
              <a:avLst/>
              <a:gdLst>
                <a:gd name="T0" fmla="*/ 0 w 2411"/>
                <a:gd name="T1" fmla="*/ 497 h 607"/>
                <a:gd name="T2" fmla="*/ 89 w 2411"/>
                <a:gd name="T3" fmla="*/ 607 h 607"/>
                <a:gd name="T4" fmla="*/ 268 w 2411"/>
                <a:gd name="T5" fmla="*/ 508 h 607"/>
                <a:gd name="T6" fmla="*/ 625 w 2411"/>
                <a:gd name="T7" fmla="*/ 439 h 607"/>
                <a:gd name="T8" fmla="*/ 1339 w 2411"/>
                <a:gd name="T9" fmla="*/ 256 h 607"/>
                <a:gd name="T10" fmla="*/ 2411 w 2411"/>
                <a:gd name="T1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1" h="607">
                  <a:moveTo>
                    <a:pt x="0" y="497"/>
                  </a:moveTo>
                  <a:lnTo>
                    <a:pt x="89" y="607"/>
                  </a:lnTo>
                  <a:lnTo>
                    <a:pt x="268" y="508"/>
                  </a:lnTo>
                  <a:lnTo>
                    <a:pt x="625" y="439"/>
                  </a:lnTo>
                  <a:lnTo>
                    <a:pt x="1339" y="256"/>
                  </a:lnTo>
                  <a:lnTo>
                    <a:pt x="241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A1BF4D-2023-4A3F-A73C-5D4A143A797F}"/>
                </a:ext>
              </a:extLst>
            </p:cNvPr>
            <p:cNvGrpSpPr/>
            <p:nvPr/>
          </p:nvGrpSpPr>
          <p:grpSpPr>
            <a:xfrm>
              <a:off x="1493759" y="2871044"/>
              <a:ext cx="1963737" cy="534988"/>
              <a:chOff x="1493759" y="2871044"/>
              <a:chExt cx="1963737" cy="534988"/>
            </a:xfrm>
            <a:solidFill>
              <a:srgbClr val="FF0000"/>
            </a:solidFill>
          </p:grpSpPr>
          <p:sp>
            <p:nvSpPr>
              <p:cNvPr id="129" name="Freeform 44">
                <a:extLst>
                  <a:ext uri="{FF2B5EF4-FFF2-40B4-BE49-F238E27FC236}">
                    <a16:creationId xmlns:a16="http://schemas.microsoft.com/office/drawing/2014/main" id="{54C87517-AAC2-4E26-8BE1-9114A2501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759" y="2958357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0" name="Freeform 45">
                <a:extLst>
                  <a:ext uri="{FF2B5EF4-FFF2-40B4-BE49-F238E27FC236}">
                    <a16:creationId xmlns:a16="http://schemas.microsoft.com/office/drawing/2014/main" id="{E0DC434D-E08A-453E-A19E-CF082D3E6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09" y="2871044"/>
                <a:ext cx="68263" cy="58738"/>
              </a:xfrm>
              <a:custGeom>
                <a:avLst/>
                <a:gdLst>
                  <a:gd name="T0" fmla="*/ 21 w 43"/>
                  <a:gd name="T1" fmla="*/ 0 h 37"/>
                  <a:gd name="T2" fmla="*/ 43 w 43"/>
                  <a:gd name="T3" fmla="*/ 37 h 37"/>
                  <a:gd name="T4" fmla="*/ 0 w 43"/>
                  <a:gd name="T5" fmla="*/ 37 h 37"/>
                  <a:gd name="T6" fmla="*/ 21 w 4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21" y="0"/>
                    </a:moveTo>
                    <a:lnTo>
                      <a:pt x="43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1" name="Freeform 46">
                <a:extLst>
                  <a:ext uri="{FF2B5EF4-FFF2-40B4-BE49-F238E27FC236}">
                    <a16:creationId xmlns:a16="http://schemas.microsoft.com/office/drawing/2014/main" id="{1A43487A-516B-4029-9444-A8B8CFFE6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896" y="2948832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2" name="Freeform 47">
                <a:extLst>
                  <a:ext uri="{FF2B5EF4-FFF2-40B4-BE49-F238E27FC236}">
                    <a16:creationId xmlns:a16="http://schemas.microsoft.com/office/drawing/2014/main" id="{04987694-8D62-400B-B653-C56724D78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884" y="3002807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3" name="Freeform 48">
                <a:extLst>
                  <a:ext uri="{FF2B5EF4-FFF2-40B4-BE49-F238E27FC236}">
                    <a16:creationId xmlns:a16="http://schemas.microsoft.com/office/drawing/2014/main" id="{AC19705E-1EC4-464A-A719-7372A9E2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71" y="3147269"/>
                <a:ext cx="68263" cy="58738"/>
              </a:xfrm>
              <a:custGeom>
                <a:avLst/>
                <a:gdLst>
                  <a:gd name="T0" fmla="*/ 22 w 43"/>
                  <a:gd name="T1" fmla="*/ 0 h 37"/>
                  <a:gd name="T2" fmla="*/ 43 w 43"/>
                  <a:gd name="T3" fmla="*/ 37 h 37"/>
                  <a:gd name="T4" fmla="*/ 0 w 43"/>
                  <a:gd name="T5" fmla="*/ 37 h 37"/>
                  <a:gd name="T6" fmla="*/ 22 w 4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22" y="0"/>
                    </a:moveTo>
                    <a:lnTo>
                      <a:pt x="43" y="37"/>
                    </a:lnTo>
                    <a:lnTo>
                      <a:pt x="0" y="3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4" name="Freeform 49">
                <a:extLst>
                  <a:ext uri="{FF2B5EF4-FFF2-40B4-BE49-F238E27FC236}">
                    <a16:creationId xmlns:a16="http://schemas.microsoft.com/office/drawing/2014/main" id="{5D5E5E31-39E6-446C-AF00-6302A327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821" y="3347294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FB8D2988-DDAB-4658-8A54-535C13A4063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27096" y="2682132"/>
              <a:ext cx="1897063" cy="187325"/>
            </a:xfrm>
            <a:custGeom>
              <a:avLst/>
              <a:gdLst>
                <a:gd name="T0" fmla="*/ 0 w 2411"/>
                <a:gd name="T1" fmla="*/ 188 h 239"/>
                <a:gd name="T2" fmla="*/ 89 w 2411"/>
                <a:gd name="T3" fmla="*/ 239 h 239"/>
                <a:gd name="T4" fmla="*/ 268 w 2411"/>
                <a:gd name="T5" fmla="*/ 223 h 239"/>
                <a:gd name="T6" fmla="*/ 625 w 2411"/>
                <a:gd name="T7" fmla="*/ 232 h 239"/>
                <a:gd name="T8" fmla="*/ 1339 w 2411"/>
                <a:gd name="T9" fmla="*/ 139 h 239"/>
                <a:gd name="T10" fmla="*/ 2411 w 2411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1" h="239">
                  <a:moveTo>
                    <a:pt x="0" y="188"/>
                  </a:moveTo>
                  <a:lnTo>
                    <a:pt x="89" y="239"/>
                  </a:lnTo>
                  <a:lnTo>
                    <a:pt x="268" y="223"/>
                  </a:lnTo>
                  <a:lnTo>
                    <a:pt x="625" y="232"/>
                  </a:lnTo>
                  <a:lnTo>
                    <a:pt x="1339" y="139"/>
                  </a:lnTo>
                  <a:lnTo>
                    <a:pt x="2411" y="0"/>
                  </a:lnTo>
                </a:path>
              </a:pathLst>
            </a:custGeom>
            <a:noFill/>
            <a:ln w="9525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0E3FD1B-BDC2-4396-840B-FFA0AECE1048}"/>
                </a:ext>
              </a:extLst>
            </p:cNvPr>
            <p:cNvGrpSpPr/>
            <p:nvPr/>
          </p:nvGrpSpPr>
          <p:grpSpPr>
            <a:xfrm>
              <a:off x="1501696" y="2655144"/>
              <a:ext cx="1947863" cy="239713"/>
              <a:chOff x="1501696" y="2655144"/>
              <a:chExt cx="1947863" cy="239713"/>
            </a:xfrm>
            <a:solidFill>
              <a:srgbClr val="3333FF"/>
            </a:solidFill>
          </p:grpSpPr>
          <p:sp>
            <p:nvSpPr>
              <p:cNvPr id="123" name="Rectangle 51">
                <a:extLst>
                  <a:ext uri="{FF2B5EF4-FFF2-40B4-BE49-F238E27FC236}">
                    <a16:creationId xmlns:a16="http://schemas.microsoft.com/office/drawing/2014/main" id="{FC858121-A891-42F1-A1A2-8D888419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696" y="2696419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4" name="Rectangle 52">
                <a:extLst>
                  <a:ext uri="{FF2B5EF4-FFF2-40B4-BE49-F238E27FC236}">
                    <a16:creationId xmlns:a16="http://schemas.microsoft.com/office/drawing/2014/main" id="{9CF67A73-C138-4EBC-A847-245452C7C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546" y="2655144"/>
                <a:ext cx="52388" cy="52388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5" name="Rectangle 53">
                <a:extLst>
                  <a:ext uri="{FF2B5EF4-FFF2-40B4-BE49-F238E27FC236}">
                    <a16:creationId xmlns:a16="http://schemas.microsoft.com/office/drawing/2014/main" id="{0B7BDE9B-4E35-481E-AC60-8F29DB8F6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834" y="2667844"/>
                <a:ext cx="50800" cy="52388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6" name="Rectangle 54">
                <a:extLst>
                  <a:ext uri="{FF2B5EF4-FFF2-40B4-BE49-F238E27FC236}">
                    <a16:creationId xmlns:a16="http://schemas.microsoft.com/office/drawing/2014/main" id="{9335AB73-4449-41B6-89A9-8BEC1A12B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821" y="2661494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7" name="Rectangle 55">
                <a:extLst>
                  <a:ext uri="{FF2B5EF4-FFF2-40B4-BE49-F238E27FC236}">
                    <a16:creationId xmlns:a16="http://schemas.microsoft.com/office/drawing/2014/main" id="{33D2B1C2-7D27-45F4-8257-F5F199E0C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209" y="2734519"/>
                <a:ext cx="52388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8" name="Rectangle 56">
                <a:extLst>
                  <a:ext uri="{FF2B5EF4-FFF2-40B4-BE49-F238E27FC236}">
                    <a16:creationId xmlns:a16="http://schemas.microsoft.com/office/drawing/2014/main" id="{FC6A6E96-F6D6-432A-935C-246A78D42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759" y="2844057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 58">
              <a:extLst>
                <a:ext uri="{FF2B5EF4-FFF2-40B4-BE49-F238E27FC236}">
                  <a16:creationId xmlns:a16="http://schemas.microsoft.com/office/drawing/2014/main" id="{CA53A86E-6563-41D5-9361-763209E4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47" y="5133231"/>
              <a:ext cx="3952081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 (hr)</a:t>
              </a: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47DD5920-8B98-408E-B3E3-6CAACCAAE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395" y="2029667"/>
              <a:ext cx="3922713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Week 3</a:t>
              </a:r>
            </a:p>
          </p:txBody>
        </p:sp>
        <p:sp>
          <p:nvSpPr>
            <p:cNvPr id="51" name="Line 60">
              <a:extLst>
                <a:ext uri="{FF2B5EF4-FFF2-40B4-BE49-F238E27FC236}">
                  <a16:creationId xmlns:a16="http://schemas.microsoft.com/office/drawing/2014/main" id="{C2A896D0-3DF8-4294-A9F8-B028002F2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946" y="4822082"/>
              <a:ext cx="393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Line 61">
              <a:extLst>
                <a:ext uri="{FF2B5EF4-FFF2-40B4-BE49-F238E27FC236}">
                  <a16:creationId xmlns:a16="http://schemas.microsoft.com/office/drawing/2014/main" id="{A7EC65CC-B9D1-4EA7-8307-D5233E484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2946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3" name="Line 62">
              <a:extLst>
                <a:ext uri="{FF2B5EF4-FFF2-40B4-BE49-F238E27FC236}">
                  <a16:creationId xmlns:a16="http://schemas.microsoft.com/office/drawing/2014/main" id="{7C601A6E-1C96-43E9-8A7C-DFF8C556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3934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4" name="Line 63">
              <a:extLst>
                <a:ext uri="{FF2B5EF4-FFF2-40B4-BE49-F238E27FC236}">
                  <a16:creationId xmlns:a16="http://schemas.microsoft.com/office/drawing/2014/main" id="{586DDDBB-4854-48B1-82CB-183143B9E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4921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5" name="Line 64">
              <a:extLst>
                <a:ext uri="{FF2B5EF4-FFF2-40B4-BE49-F238E27FC236}">
                  <a16:creationId xmlns:a16="http://schemas.microsoft.com/office/drawing/2014/main" id="{F0708E25-6F8F-4ECD-924B-D826B3294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909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6" name="Line 65">
              <a:extLst>
                <a:ext uri="{FF2B5EF4-FFF2-40B4-BE49-F238E27FC236}">
                  <a16:creationId xmlns:a16="http://schemas.microsoft.com/office/drawing/2014/main" id="{44D66037-3B59-484F-B4B1-7D74369AD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6896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7" name="Line 66">
              <a:extLst>
                <a:ext uri="{FF2B5EF4-FFF2-40B4-BE49-F238E27FC236}">
                  <a16:creationId xmlns:a16="http://schemas.microsoft.com/office/drawing/2014/main" id="{2A52DC42-2A05-454F-874A-6DBB5F853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7884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8" name="Line 67">
              <a:extLst>
                <a:ext uri="{FF2B5EF4-FFF2-40B4-BE49-F238E27FC236}">
                  <a16:creationId xmlns:a16="http://schemas.microsoft.com/office/drawing/2014/main" id="{6098C30C-25AE-44BF-A195-C4D0FB76F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871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5599F6C9-8447-4DEC-A580-40A80F3CF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9859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06A06C6C-8042-4F8A-8C90-D011B1357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0846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1" name="Line 70">
              <a:extLst>
                <a:ext uri="{FF2B5EF4-FFF2-40B4-BE49-F238E27FC236}">
                  <a16:creationId xmlns:a16="http://schemas.microsoft.com/office/drawing/2014/main" id="{AB7C2AF3-0F20-4BB8-8E0B-096505700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1834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2" name="Line 71">
              <a:extLst>
                <a:ext uri="{FF2B5EF4-FFF2-40B4-BE49-F238E27FC236}">
                  <a16:creationId xmlns:a16="http://schemas.microsoft.com/office/drawing/2014/main" id="{0E82A96C-883A-45D3-B18B-C69A314AA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2821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3" name="Line 72">
              <a:extLst>
                <a:ext uri="{FF2B5EF4-FFF2-40B4-BE49-F238E27FC236}">
                  <a16:creationId xmlns:a16="http://schemas.microsoft.com/office/drawing/2014/main" id="{18867B21-F629-43E8-AF3D-27CD7A805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3809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4" name="Line 73">
              <a:extLst>
                <a:ext uri="{FF2B5EF4-FFF2-40B4-BE49-F238E27FC236}">
                  <a16:creationId xmlns:a16="http://schemas.microsoft.com/office/drawing/2014/main" id="{C2B9CD72-3F0B-4426-A9D0-521AD0890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4796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5" name="Line 74">
              <a:extLst>
                <a:ext uri="{FF2B5EF4-FFF2-40B4-BE49-F238E27FC236}">
                  <a16:creationId xmlns:a16="http://schemas.microsoft.com/office/drawing/2014/main" id="{899B0FC4-4E9F-421E-9E4F-4681C0DE0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5784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6" name="Line 75">
              <a:extLst>
                <a:ext uri="{FF2B5EF4-FFF2-40B4-BE49-F238E27FC236}">
                  <a16:creationId xmlns:a16="http://schemas.microsoft.com/office/drawing/2014/main" id="{4261DC82-CCA7-4026-B76B-82EF382F8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6771" y="4822082"/>
              <a:ext cx="0" cy="39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7" name="Rectangle 76">
              <a:extLst>
                <a:ext uri="{FF2B5EF4-FFF2-40B4-BE49-F238E27FC236}">
                  <a16:creationId xmlns:a16="http://schemas.microsoft.com/office/drawing/2014/main" id="{37F2D7C4-8EDA-4B5C-A50D-DDE1B36F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969" y="4914157"/>
              <a:ext cx="75020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68" name="Rectangle 77">
              <a:extLst>
                <a:ext uri="{FF2B5EF4-FFF2-40B4-BE49-F238E27FC236}">
                  <a16:creationId xmlns:a16="http://schemas.microsoft.com/office/drawing/2014/main" id="{D840A0CC-BF76-4921-B007-4C14FB1B4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796" y="4914157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24</a:t>
              </a:r>
            </a:p>
          </p:txBody>
        </p:sp>
        <p:sp>
          <p:nvSpPr>
            <p:cNvPr id="69" name="Rectangle 78">
              <a:extLst>
                <a:ext uri="{FF2B5EF4-FFF2-40B4-BE49-F238E27FC236}">
                  <a16:creationId xmlns:a16="http://schemas.microsoft.com/office/drawing/2014/main" id="{B9792251-6E50-450E-91AC-AC422A7CE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782" y="4914157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48</a:t>
              </a:r>
            </a:p>
          </p:txBody>
        </p:sp>
        <p:sp>
          <p:nvSpPr>
            <p:cNvPr id="70" name="Rectangle 79">
              <a:extLst>
                <a:ext uri="{FF2B5EF4-FFF2-40B4-BE49-F238E27FC236}">
                  <a16:creationId xmlns:a16="http://schemas.microsoft.com/office/drawing/2014/main" id="{03BE869A-4DE1-421B-9BB1-C2505F20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770" y="4914157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72</a:t>
              </a:r>
            </a:p>
          </p:txBody>
        </p:sp>
        <p:sp>
          <p:nvSpPr>
            <p:cNvPr id="71" name="Rectangle 80">
              <a:extLst>
                <a:ext uri="{FF2B5EF4-FFF2-40B4-BE49-F238E27FC236}">
                  <a16:creationId xmlns:a16="http://schemas.microsoft.com/office/drawing/2014/main" id="{EFC6E2E8-C5BA-4C13-9579-7721DEE4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758" y="4914157"/>
              <a:ext cx="15003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96</a:t>
              </a:r>
            </a:p>
          </p:txBody>
        </p:sp>
        <p:sp>
          <p:nvSpPr>
            <p:cNvPr id="72" name="Rectangle 81">
              <a:extLst>
                <a:ext uri="{FF2B5EF4-FFF2-40B4-BE49-F238E27FC236}">
                  <a16:creationId xmlns:a16="http://schemas.microsoft.com/office/drawing/2014/main" id="{08E41F2B-B7C4-4451-A709-7FB56F05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643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120</a:t>
              </a:r>
            </a:p>
          </p:txBody>
        </p:sp>
        <p:sp>
          <p:nvSpPr>
            <p:cNvPr id="73" name="Rectangle 82">
              <a:extLst>
                <a:ext uri="{FF2B5EF4-FFF2-40B4-BE49-F238E27FC236}">
                  <a16:creationId xmlns:a16="http://schemas.microsoft.com/office/drawing/2014/main" id="{8F9A2ABC-6098-4D77-A72D-D8AB06C63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693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144</a:t>
              </a:r>
            </a:p>
          </p:txBody>
        </p:sp>
        <p:sp>
          <p:nvSpPr>
            <p:cNvPr id="74" name="Rectangle 83">
              <a:extLst>
                <a:ext uri="{FF2B5EF4-FFF2-40B4-BE49-F238E27FC236}">
                  <a16:creationId xmlns:a16="http://schemas.microsoft.com/office/drawing/2014/main" id="{C14E1D9C-6E11-43DD-9986-4BD8B6B0E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680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168</a:t>
              </a:r>
            </a:p>
          </p:txBody>
        </p:sp>
        <p:sp>
          <p:nvSpPr>
            <p:cNvPr id="75" name="Rectangle 84">
              <a:extLst>
                <a:ext uri="{FF2B5EF4-FFF2-40B4-BE49-F238E27FC236}">
                  <a16:creationId xmlns:a16="http://schemas.microsoft.com/office/drawing/2014/main" id="{0FE7C040-453D-4168-A239-3C2318B4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07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192</a:t>
              </a:r>
            </a:p>
          </p:txBody>
        </p:sp>
        <p:sp>
          <p:nvSpPr>
            <p:cNvPr id="76" name="Rectangle 85">
              <a:extLst>
                <a:ext uri="{FF2B5EF4-FFF2-40B4-BE49-F238E27FC236}">
                  <a16:creationId xmlns:a16="http://schemas.microsoft.com/office/drawing/2014/main" id="{21E4456A-C2EB-4298-BE76-0DC8AE8A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655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216</a:t>
              </a:r>
            </a:p>
          </p:txBody>
        </p:sp>
        <p:sp>
          <p:nvSpPr>
            <p:cNvPr id="77" name="Rectangle 86">
              <a:extLst>
                <a:ext uri="{FF2B5EF4-FFF2-40B4-BE49-F238E27FC236}">
                  <a16:creationId xmlns:a16="http://schemas.microsoft.com/office/drawing/2014/main" id="{19C44269-CFE3-45AD-A9DA-E35D5996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644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240</a:t>
              </a:r>
            </a:p>
          </p:txBody>
        </p:sp>
        <p:sp>
          <p:nvSpPr>
            <p:cNvPr id="78" name="Rectangle 87">
              <a:extLst>
                <a:ext uri="{FF2B5EF4-FFF2-40B4-BE49-F238E27FC236}">
                  <a16:creationId xmlns:a16="http://schemas.microsoft.com/office/drawing/2014/main" id="{7C7DACAC-D3B7-4F8B-A02D-4F976D41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570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264</a:t>
              </a:r>
            </a:p>
          </p:txBody>
        </p:sp>
        <p:sp>
          <p:nvSpPr>
            <p:cNvPr id="79" name="Rectangle 88">
              <a:extLst>
                <a:ext uri="{FF2B5EF4-FFF2-40B4-BE49-F238E27FC236}">
                  <a16:creationId xmlns:a16="http://schemas.microsoft.com/office/drawing/2014/main" id="{7102A54A-8E9E-41D0-A509-95C17AF70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558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288</a:t>
              </a:r>
            </a:p>
          </p:txBody>
        </p:sp>
        <p:sp>
          <p:nvSpPr>
            <p:cNvPr id="80" name="Rectangle 89">
              <a:extLst>
                <a:ext uri="{FF2B5EF4-FFF2-40B4-BE49-F238E27FC236}">
                  <a16:creationId xmlns:a16="http://schemas.microsoft.com/office/drawing/2014/main" id="{6F7FF8BE-3A29-4C6D-9AFD-C6A515CBF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609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312</a:t>
              </a:r>
            </a:p>
          </p:txBody>
        </p:sp>
        <p:sp>
          <p:nvSpPr>
            <p:cNvPr id="81" name="Rectangle 90">
              <a:extLst>
                <a:ext uri="{FF2B5EF4-FFF2-40B4-BE49-F238E27FC236}">
                  <a16:creationId xmlns:a16="http://schemas.microsoft.com/office/drawing/2014/main" id="{03E2A2F0-8835-4D32-A8BC-35FCC0681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655" y="4914157"/>
              <a:ext cx="225056" cy="2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294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Arial" pitchFamily="34" charset="0"/>
                </a:rPr>
                <a:t>336</a:t>
              </a:r>
            </a:p>
          </p:txBody>
        </p:sp>
        <p:sp>
          <p:nvSpPr>
            <p:cNvPr id="82" name="Freeform 91">
              <a:extLst>
                <a:ext uri="{FF2B5EF4-FFF2-40B4-BE49-F238E27FC236}">
                  <a16:creationId xmlns:a16="http://schemas.microsoft.com/office/drawing/2014/main" id="{82DF8EC7-1061-49EC-9C36-9CAAB9F6FE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82946" y="3169494"/>
              <a:ext cx="3933825" cy="1255713"/>
            </a:xfrm>
            <a:custGeom>
              <a:avLst/>
              <a:gdLst>
                <a:gd name="T0" fmla="*/ 0 w 5000"/>
                <a:gd name="T1" fmla="*/ 849 h 1601"/>
                <a:gd name="T2" fmla="*/ 89 w 5000"/>
                <a:gd name="T3" fmla="*/ 1264 h 1601"/>
                <a:gd name="T4" fmla="*/ 178 w 5000"/>
                <a:gd name="T5" fmla="*/ 1601 h 1601"/>
                <a:gd name="T6" fmla="*/ 357 w 5000"/>
                <a:gd name="T7" fmla="*/ 1520 h 1601"/>
                <a:gd name="T8" fmla="*/ 714 w 5000"/>
                <a:gd name="T9" fmla="*/ 1162 h 1601"/>
                <a:gd name="T10" fmla="*/ 1428 w 5000"/>
                <a:gd name="T11" fmla="*/ 931 h 1601"/>
                <a:gd name="T12" fmla="*/ 2500 w 5000"/>
                <a:gd name="T13" fmla="*/ 838 h 1601"/>
                <a:gd name="T14" fmla="*/ 5000 w 5000"/>
                <a:gd name="T15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0" h="1601">
                  <a:moveTo>
                    <a:pt x="0" y="849"/>
                  </a:moveTo>
                  <a:lnTo>
                    <a:pt x="89" y="1264"/>
                  </a:lnTo>
                  <a:lnTo>
                    <a:pt x="178" y="1601"/>
                  </a:lnTo>
                  <a:lnTo>
                    <a:pt x="357" y="1520"/>
                  </a:lnTo>
                  <a:lnTo>
                    <a:pt x="714" y="1162"/>
                  </a:lnTo>
                  <a:lnTo>
                    <a:pt x="1428" y="931"/>
                  </a:lnTo>
                  <a:lnTo>
                    <a:pt x="2500" y="838"/>
                  </a:lnTo>
                  <a:lnTo>
                    <a:pt x="50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CA2F8E7-8C22-495B-B2B2-309F8D7F4DF0}"/>
                </a:ext>
              </a:extLst>
            </p:cNvPr>
            <p:cNvGrpSpPr/>
            <p:nvPr/>
          </p:nvGrpSpPr>
          <p:grpSpPr>
            <a:xfrm>
              <a:off x="3852784" y="3137744"/>
              <a:ext cx="3984625" cy="1306513"/>
              <a:chOff x="3852784" y="3137744"/>
              <a:chExt cx="3984625" cy="1306513"/>
            </a:xfrm>
          </p:grpSpPr>
          <p:sp>
            <p:nvSpPr>
              <p:cNvPr id="115" name="Oval 92">
                <a:extLst>
                  <a:ext uri="{FF2B5EF4-FFF2-40B4-BE49-F238E27FC236}">
                    <a16:creationId xmlns:a16="http://schemas.microsoft.com/office/drawing/2014/main" id="{AE0E102C-FAC0-4573-9447-279888C24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784" y="3728294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6" name="Oval 93">
                <a:extLst>
                  <a:ext uri="{FF2B5EF4-FFF2-40B4-BE49-F238E27FC236}">
                    <a16:creationId xmlns:a16="http://schemas.microsoft.com/office/drawing/2014/main" id="{930B213C-1335-4039-9736-1C0E56AB6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634" y="3402857"/>
                <a:ext cx="50800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7" name="Oval 94">
                <a:extLst>
                  <a:ext uri="{FF2B5EF4-FFF2-40B4-BE49-F238E27FC236}">
                    <a16:creationId xmlns:a16="http://schemas.microsoft.com/office/drawing/2014/main" id="{C5242EE7-0D94-43A7-A660-3B216EFE3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484" y="3137744"/>
                <a:ext cx="50800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8" name="Oval 95">
                <a:extLst>
                  <a:ext uri="{FF2B5EF4-FFF2-40B4-BE49-F238E27FC236}">
                    <a16:creationId xmlns:a16="http://schemas.microsoft.com/office/drawing/2014/main" id="{19B26B1A-FBE5-4BAC-AEE3-34BF756FE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771" y="3201244"/>
                <a:ext cx="49213" cy="508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9" name="Oval 96">
                <a:extLst>
                  <a:ext uri="{FF2B5EF4-FFF2-40B4-BE49-F238E27FC236}">
                    <a16:creationId xmlns:a16="http://schemas.microsoft.com/office/drawing/2014/main" id="{9A6834BE-AA84-4413-BF7A-2B89A5753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759" y="3482232"/>
                <a:ext cx="49213" cy="5080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0" name="Oval 97">
                <a:extLst>
                  <a:ext uri="{FF2B5EF4-FFF2-40B4-BE49-F238E27FC236}">
                    <a16:creationId xmlns:a16="http://schemas.microsoft.com/office/drawing/2014/main" id="{39D4C07C-EA6A-48A4-A498-268DED3DB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734" y="3664794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1" name="Oval 98">
                <a:extLst>
                  <a:ext uri="{FF2B5EF4-FFF2-40B4-BE49-F238E27FC236}">
                    <a16:creationId xmlns:a16="http://schemas.microsoft.com/office/drawing/2014/main" id="{230AF21E-867A-4EA9-B4DA-A259215B0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9696" y="3737819"/>
                <a:ext cx="49213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22" name="Oval 99">
                <a:extLst>
                  <a:ext uri="{FF2B5EF4-FFF2-40B4-BE49-F238E27FC236}">
                    <a16:creationId xmlns:a16="http://schemas.microsoft.com/office/drawing/2014/main" id="{BBA77F2F-4219-437D-B82D-EEE657E89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6609" y="4395044"/>
                <a:ext cx="50800" cy="49213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0">
              <a:extLst>
                <a:ext uri="{FF2B5EF4-FFF2-40B4-BE49-F238E27FC236}">
                  <a16:creationId xmlns:a16="http://schemas.microsoft.com/office/drawing/2014/main" id="{46A584C1-5751-4A26-853D-1711BDBA39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82946" y="2771032"/>
              <a:ext cx="3933825" cy="785813"/>
            </a:xfrm>
            <a:custGeom>
              <a:avLst/>
              <a:gdLst>
                <a:gd name="T0" fmla="*/ 0 w 5000"/>
                <a:gd name="T1" fmla="*/ 393 h 1002"/>
                <a:gd name="T2" fmla="*/ 89 w 5000"/>
                <a:gd name="T3" fmla="*/ 971 h 1002"/>
                <a:gd name="T4" fmla="*/ 178 w 5000"/>
                <a:gd name="T5" fmla="*/ 872 h 1002"/>
                <a:gd name="T6" fmla="*/ 357 w 5000"/>
                <a:gd name="T7" fmla="*/ 1002 h 1002"/>
                <a:gd name="T8" fmla="*/ 714 w 5000"/>
                <a:gd name="T9" fmla="*/ 897 h 1002"/>
                <a:gd name="T10" fmla="*/ 1428 w 5000"/>
                <a:gd name="T11" fmla="*/ 474 h 1002"/>
                <a:gd name="T12" fmla="*/ 2500 w 5000"/>
                <a:gd name="T13" fmla="*/ 408 h 1002"/>
                <a:gd name="T14" fmla="*/ 5000 w 5000"/>
                <a:gd name="T15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0" h="1002">
                  <a:moveTo>
                    <a:pt x="0" y="393"/>
                  </a:moveTo>
                  <a:lnTo>
                    <a:pt x="89" y="971"/>
                  </a:lnTo>
                  <a:lnTo>
                    <a:pt x="178" y="872"/>
                  </a:lnTo>
                  <a:lnTo>
                    <a:pt x="357" y="1002"/>
                  </a:lnTo>
                  <a:lnTo>
                    <a:pt x="714" y="897"/>
                  </a:lnTo>
                  <a:lnTo>
                    <a:pt x="1428" y="474"/>
                  </a:lnTo>
                  <a:lnTo>
                    <a:pt x="2500" y="408"/>
                  </a:lnTo>
                  <a:lnTo>
                    <a:pt x="500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949CC3D-B7DC-4EF1-875B-EE855C735481}"/>
                </a:ext>
              </a:extLst>
            </p:cNvPr>
            <p:cNvGrpSpPr/>
            <p:nvPr/>
          </p:nvGrpSpPr>
          <p:grpSpPr>
            <a:xfrm>
              <a:off x="3849609" y="2731344"/>
              <a:ext cx="4000500" cy="844551"/>
              <a:chOff x="3849609" y="2731344"/>
              <a:chExt cx="4000500" cy="844551"/>
            </a:xfrm>
            <a:solidFill>
              <a:srgbClr val="FF0000"/>
            </a:solidFill>
          </p:grpSpPr>
          <p:sp>
            <p:nvSpPr>
              <p:cNvPr id="107" name="Freeform 101">
                <a:extLst>
                  <a:ext uri="{FF2B5EF4-FFF2-40B4-BE49-F238E27FC236}">
                    <a16:creationId xmlns:a16="http://schemas.microsoft.com/office/drawing/2014/main" id="{D4ED0E4B-89EC-4E68-88E3-97E5B6DFD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609" y="3209182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8" name="Freeform 102">
                <a:extLst>
                  <a:ext uri="{FF2B5EF4-FFF2-40B4-BE49-F238E27FC236}">
                    <a16:creationId xmlns:a16="http://schemas.microsoft.com/office/drawing/2014/main" id="{A24874E4-6D25-45B2-B4EF-923A690BF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459" y="2755157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2CE66688-C93E-43AC-9130-0DA62F9CC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09" y="2832944"/>
                <a:ext cx="68263" cy="58738"/>
              </a:xfrm>
              <a:custGeom>
                <a:avLst/>
                <a:gdLst>
                  <a:gd name="T0" fmla="*/ 21 w 43"/>
                  <a:gd name="T1" fmla="*/ 0 h 37"/>
                  <a:gd name="T2" fmla="*/ 43 w 43"/>
                  <a:gd name="T3" fmla="*/ 37 h 37"/>
                  <a:gd name="T4" fmla="*/ 0 w 43"/>
                  <a:gd name="T5" fmla="*/ 37 h 37"/>
                  <a:gd name="T6" fmla="*/ 21 w 4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21" y="0"/>
                    </a:moveTo>
                    <a:lnTo>
                      <a:pt x="43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F80BA475-06C7-441D-9F62-7773899F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596" y="2731344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3A7D1F29-6AC7-4A9E-AC9F-D84F12D6C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584" y="2813894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DDA4B66C-0C08-482B-BBB9-2AAE6546F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971" y="3145682"/>
                <a:ext cx="68263" cy="58738"/>
              </a:xfrm>
              <a:custGeom>
                <a:avLst/>
                <a:gdLst>
                  <a:gd name="T0" fmla="*/ 22 w 43"/>
                  <a:gd name="T1" fmla="*/ 0 h 37"/>
                  <a:gd name="T2" fmla="*/ 43 w 43"/>
                  <a:gd name="T3" fmla="*/ 37 h 37"/>
                  <a:gd name="T4" fmla="*/ 0 w 43"/>
                  <a:gd name="T5" fmla="*/ 37 h 37"/>
                  <a:gd name="T6" fmla="*/ 22 w 4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22" y="0"/>
                    </a:moveTo>
                    <a:lnTo>
                      <a:pt x="43" y="37"/>
                    </a:lnTo>
                    <a:lnTo>
                      <a:pt x="0" y="3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C0E8F23E-F755-4CE2-A716-6215D4E28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521" y="3196482"/>
                <a:ext cx="66675" cy="60325"/>
              </a:xfrm>
              <a:custGeom>
                <a:avLst/>
                <a:gdLst>
                  <a:gd name="T0" fmla="*/ 21 w 42"/>
                  <a:gd name="T1" fmla="*/ 0 h 38"/>
                  <a:gd name="T2" fmla="*/ 42 w 42"/>
                  <a:gd name="T3" fmla="*/ 38 h 38"/>
                  <a:gd name="T4" fmla="*/ 0 w 42"/>
                  <a:gd name="T5" fmla="*/ 38 h 38"/>
                  <a:gd name="T6" fmla="*/ 21 w 4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8">
                    <a:moveTo>
                      <a:pt x="21" y="0"/>
                    </a:moveTo>
                    <a:lnTo>
                      <a:pt x="42" y="38"/>
                    </a:lnTo>
                    <a:lnTo>
                      <a:pt x="0" y="38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14" name="Freeform 108">
                <a:extLst>
                  <a:ext uri="{FF2B5EF4-FFF2-40B4-BE49-F238E27FC236}">
                    <a16:creationId xmlns:a16="http://schemas.microsoft.com/office/drawing/2014/main" id="{E9DEE6CE-2085-42AF-AE8F-2FFF282C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434" y="3517157"/>
                <a:ext cx="66675" cy="58738"/>
              </a:xfrm>
              <a:custGeom>
                <a:avLst/>
                <a:gdLst>
                  <a:gd name="T0" fmla="*/ 21 w 42"/>
                  <a:gd name="T1" fmla="*/ 0 h 37"/>
                  <a:gd name="T2" fmla="*/ 42 w 42"/>
                  <a:gd name="T3" fmla="*/ 37 h 37"/>
                  <a:gd name="T4" fmla="*/ 0 w 42"/>
                  <a:gd name="T5" fmla="*/ 37 h 37"/>
                  <a:gd name="T6" fmla="*/ 21 w 4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42" y="37"/>
                    </a:lnTo>
                    <a:lnTo>
                      <a:pt x="0" y="37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0F25CFDB-D807-48AC-BA9D-7537A27FD0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82946" y="2407494"/>
              <a:ext cx="3933825" cy="620713"/>
            </a:xfrm>
            <a:custGeom>
              <a:avLst/>
              <a:gdLst>
                <a:gd name="T0" fmla="*/ 0 w 5000"/>
                <a:gd name="T1" fmla="*/ 253 h 792"/>
                <a:gd name="T2" fmla="*/ 89 w 5000"/>
                <a:gd name="T3" fmla="*/ 644 h 792"/>
                <a:gd name="T4" fmla="*/ 178 w 5000"/>
                <a:gd name="T5" fmla="*/ 661 h 792"/>
                <a:gd name="T6" fmla="*/ 357 w 5000"/>
                <a:gd name="T7" fmla="*/ 792 h 792"/>
                <a:gd name="T8" fmla="*/ 714 w 5000"/>
                <a:gd name="T9" fmla="*/ 650 h 792"/>
                <a:gd name="T10" fmla="*/ 1428 w 5000"/>
                <a:gd name="T11" fmla="*/ 566 h 792"/>
                <a:gd name="T12" fmla="*/ 2500 w 5000"/>
                <a:gd name="T13" fmla="*/ 245 h 792"/>
                <a:gd name="T14" fmla="*/ 5000 w 5000"/>
                <a:gd name="T15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0" h="792">
                  <a:moveTo>
                    <a:pt x="0" y="253"/>
                  </a:moveTo>
                  <a:lnTo>
                    <a:pt x="89" y="644"/>
                  </a:lnTo>
                  <a:lnTo>
                    <a:pt x="178" y="661"/>
                  </a:lnTo>
                  <a:lnTo>
                    <a:pt x="357" y="792"/>
                  </a:lnTo>
                  <a:lnTo>
                    <a:pt x="714" y="650"/>
                  </a:lnTo>
                  <a:lnTo>
                    <a:pt x="1428" y="566"/>
                  </a:lnTo>
                  <a:lnTo>
                    <a:pt x="2500" y="245"/>
                  </a:lnTo>
                  <a:lnTo>
                    <a:pt x="5000" y="0"/>
                  </a:lnTo>
                </a:path>
              </a:pathLst>
            </a:custGeom>
            <a:noFill/>
            <a:ln w="9525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8368BCC-DB47-471A-92C7-8C023BF09011}"/>
                </a:ext>
              </a:extLst>
            </p:cNvPr>
            <p:cNvGrpSpPr/>
            <p:nvPr/>
          </p:nvGrpSpPr>
          <p:grpSpPr>
            <a:xfrm>
              <a:off x="3857546" y="2380507"/>
              <a:ext cx="3984625" cy="673100"/>
              <a:chOff x="3857546" y="2380507"/>
              <a:chExt cx="3984625" cy="673100"/>
            </a:xfrm>
            <a:solidFill>
              <a:srgbClr val="3333FF"/>
            </a:solidFill>
          </p:grpSpPr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43822BC1-DB9B-4FF4-8F90-DA9076298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546" y="2804369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AEB69751-BD05-4B25-83A8-D443C6007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396" y="2497982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6670A3FA-B1A3-4DB9-A572-E6D14BD1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246" y="2483694"/>
                <a:ext cx="52388" cy="52388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ECF764E0-91F5-4B3D-8616-25F9D14AF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8534" y="2380507"/>
                <a:ext cx="50800" cy="52388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18A9937F-416E-4F16-A360-6675DFEA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521" y="2493219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222F71DC-4C95-4648-8F55-477639EA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909" y="2558307"/>
                <a:ext cx="52388" cy="52388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BD56498E-1EBC-42D7-BAB5-D1933378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459" y="2810719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FA2EC40D-CEBE-4D6B-9560-4493114E8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1371" y="3002807"/>
                <a:ext cx="50800" cy="50800"/>
              </a:xfrm>
              <a:prstGeom prst="rect">
                <a:avLst/>
              </a:prstGeom>
              <a:grpFill/>
              <a:ln w="19050">
                <a:solidFill>
                  <a:srgbClr val="3333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5FB8945-AB63-495A-A48A-C7018302E3D7}"/>
                </a:ext>
              </a:extLst>
            </p:cNvPr>
            <p:cNvGrpSpPr/>
            <p:nvPr/>
          </p:nvGrpSpPr>
          <p:grpSpPr>
            <a:xfrm>
              <a:off x="7651248" y="1919466"/>
              <a:ext cx="914401" cy="720223"/>
              <a:chOff x="-1408670" y="2992486"/>
              <a:chExt cx="914401" cy="7202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DB2E1E-B34B-4677-BB33-E57EC33EA9B4}"/>
                  </a:ext>
                </a:extLst>
              </p:cNvPr>
              <p:cNvSpPr txBox="1"/>
              <p:nvPr/>
            </p:nvSpPr>
            <p:spPr>
              <a:xfrm>
                <a:off x="-1067789" y="2992486"/>
                <a:ext cx="573520" cy="720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10 mg</a:t>
                </a:r>
              </a:p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30 mg</a:t>
                </a:r>
              </a:p>
              <a:p>
                <a:pPr marL="0" marR="0" lvl="0" indent="0" algn="l" defTabSz="912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7424A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100 mg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15E5A5D-29CF-4525-AD6A-D532816D8E07}"/>
                  </a:ext>
                </a:extLst>
              </p:cNvPr>
              <p:cNvGrpSpPr/>
              <p:nvPr/>
            </p:nvGrpSpPr>
            <p:grpSpPr>
              <a:xfrm>
                <a:off x="-1408670" y="3569662"/>
                <a:ext cx="284205" cy="111398"/>
                <a:chOff x="-1767016" y="1839725"/>
                <a:chExt cx="284205" cy="111398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468CFA29-CA47-4CD1-B968-2F77A9B14A84}"/>
                    </a:ext>
                  </a:extLst>
                </p:cNvPr>
                <p:cNvCxnSpPr/>
                <p:nvPr/>
              </p:nvCxnSpPr>
              <p:spPr>
                <a:xfrm>
                  <a:off x="-1767016" y="1895425"/>
                  <a:ext cx="284205" cy="0"/>
                </a:xfrm>
                <a:prstGeom prst="line">
                  <a:avLst/>
                </a:prstGeom>
                <a:ln w="9525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5EE8951-C9B8-4E8C-9F97-D363E8DBEFED}"/>
                    </a:ext>
                  </a:extLst>
                </p:cNvPr>
                <p:cNvSpPr/>
                <p:nvPr/>
              </p:nvSpPr>
              <p:spPr>
                <a:xfrm>
                  <a:off x="-1680613" y="1839725"/>
                  <a:ext cx="111398" cy="111398"/>
                </a:xfrm>
                <a:prstGeom prst="rect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29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042B4A3-6084-45AB-9491-7CB398D7488B}"/>
                  </a:ext>
                </a:extLst>
              </p:cNvPr>
              <p:cNvGrpSpPr/>
              <p:nvPr/>
            </p:nvGrpSpPr>
            <p:grpSpPr>
              <a:xfrm>
                <a:off x="-1408670" y="3276404"/>
                <a:ext cx="284205" cy="146304"/>
                <a:chOff x="-1767016" y="2029047"/>
                <a:chExt cx="284205" cy="146304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5AE6A88-9328-44E5-8415-0FA7D71615DD}"/>
                    </a:ext>
                  </a:extLst>
                </p:cNvPr>
                <p:cNvCxnSpPr/>
                <p:nvPr/>
              </p:nvCxnSpPr>
              <p:spPr>
                <a:xfrm>
                  <a:off x="-1767016" y="2124112"/>
                  <a:ext cx="284205" cy="0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19B8B118-3395-4509-9822-6CC3F36EA3C4}"/>
                    </a:ext>
                  </a:extLst>
                </p:cNvPr>
                <p:cNvSpPr/>
                <p:nvPr/>
              </p:nvSpPr>
              <p:spPr>
                <a:xfrm>
                  <a:off x="-1693494" y="2029047"/>
                  <a:ext cx="137160" cy="14630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29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A73C400-1620-4D69-B21F-70D689929C8C}"/>
                  </a:ext>
                </a:extLst>
              </p:cNvPr>
              <p:cNvGrpSpPr/>
              <p:nvPr/>
            </p:nvGrpSpPr>
            <p:grpSpPr>
              <a:xfrm>
                <a:off x="-1408670" y="3061617"/>
                <a:ext cx="284205" cy="111125"/>
                <a:chOff x="-1767016" y="2351138"/>
                <a:chExt cx="284205" cy="111125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F63F25E-96F2-4856-890C-8FC960723AD4}"/>
                    </a:ext>
                  </a:extLst>
                </p:cNvPr>
                <p:cNvCxnSpPr/>
                <p:nvPr/>
              </p:nvCxnSpPr>
              <p:spPr>
                <a:xfrm>
                  <a:off x="-1767016" y="2406700"/>
                  <a:ext cx="284205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619283E-D6C3-4C1B-AF9E-E445A06E5F4B}"/>
                    </a:ext>
                  </a:extLst>
                </p:cNvPr>
                <p:cNvSpPr/>
                <p:nvPr/>
              </p:nvSpPr>
              <p:spPr>
                <a:xfrm>
                  <a:off x="-1680476" y="2351138"/>
                  <a:ext cx="111125" cy="1111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29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EF3DFE47-6D69-4C6E-866A-E9C804CC388A}"/>
              </a:ext>
            </a:extLst>
          </p:cNvPr>
          <p:cNvSpPr txBox="1"/>
          <p:nvPr/>
        </p:nvSpPr>
        <p:spPr>
          <a:xfrm>
            <a:off x="6009136" y="3162999"/>
            <a:ext cx="935513" cy="138499"/>
          </a:xfrm>
          <a:prstGeom prst="rect">
            <a:avLst/>
          </a:prstGeom>
          <a:noFill/>
        </p:spPr>
        <p:txBody>
          <a:bodyPr wrap="none" lIns="0" tIns="0" rIns="91440" bIns="0" rtlCol="0">
            <a:spAutoFit/>
          </a:bodyPr>
          <a:lstStyle/>
          <a:p>
            <a:pPr marL="0" marR="0" lvl="0" indent="0" algn="l" defTabSz="456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Grobler CROI 2016.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DD1846-DFDF-4ADE-9E73-99CB924BAD14}"/>
              </a:ext>
            </a:extLst>
          </p:cNvPr>
          <p:cNvGrpSpPr/>
          <p:nvPr/>
        </p:nvGrpSpPr>
        <p:grpSpPr>
          <a:xfrm>
            <a:off x="6856735" y="3519185"/>
            <a:ext cx="4101732" cy="3047869"/>
            <a:chOff x="6975088" y="3354388"/>
            <a:chExt cx="3835787" cy="2766860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A631A1-7F68-4FF6-B169-8A6DEF942A70}"/>
                </a:ext>
              </a:extLst>
            </p:cNvPr>
            <p:cNvSpPr txBox="1"/>
            <p:nvPr/>
          </p:nvSpPr>
          <p:spPr>
            <a:xfrm>
              <a:off x="7020195" y="5982749"/>
              <a:ext cx="937116" cy="138499"/>
            </a:xfrm>
            <a:prstGeom prst="rect">
              <a:avLst/>
            </a:prstGeom>
            <a:noFill/>
          </p:spPr>
          <p:txBody>
            <a:bodyPr wrap="non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Matthews IAS 2017.</a:t>
              </a:r>
            </a:p>
          </p:txBody>
        </p:sp>
        <p:sp>
          <p:nvSpPr>
            <p:cNvPr id="174" name="Rectangle 7">
              <a:extLst>
                <a:ext uri="{FF2B5EF4-FFF2-40B4-BE49-F238E27FC236}">
                  <a16:creationId xmlns:a16="http://schemas.microsoft.com/office/drawing/2014/main" id="{9B791D73-4BE0-4E95-A3C3-EA325691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8575" y="5902325"/>
              <a:ext cx="3162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Time (days)</a:t>
              </a:r>
            </a:p>
          </p:txBody>
        </p:sp>
        <p:sp>
          <p:nvSpPr>
            <p:cNvPr id="175" name="Line 8">
              <a:extLst>
                <a:ext uri="{FF2B5EF4-FFF2-40B4-BE49-F238E27FC236}">
                  <a16:creationId xmlns:a16="http://schemas.microsoft.com/office/drawing/2014/main" id="{C9548449-B621-4562-8E62-5BE85780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3813" y="5626100"/>
              <a:ext cx="3151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6" name="Line 9">
              <a:extLst>
                <a:ext uri="{FF2B5EF4-FFF2-40B4-BE49-F238E27FC236}">
                  <a16:creationId xmlns:a16="http://schemas.microsoft.com/office/drawing/2014/main" id="{084D9FD1-4B91-4201-BBD2-F16DE8C9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3813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7" name="Line 10">
              <a:extLst>
                <a:ext uri="{FF2B5EF4-FFF2-40B4-BE49-F238E27FC236}">
                  <a16:creationId xmlns:a16="http://schemas.microsoft.com/office/drawing/2014/main" id="{0D165BFF-115B-4FAB-9138-767FA3A4D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313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8" name="Line 11">
              <a:extLst>
                <a:ext uri="{FF2B5EF4-FFF2-40B4-BE49-F238E27FC236}">
                  <a16:creationId xmlns:a16="http://schemas.microsoft.com/office/drawing/2014/main" id="{99CDB46E-FDB0-43C6-824D-B1ABE61DC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9" name="Line 12">
              <a:extLst>
                <a:ext uri="{FF2B5EF4-FFF2-40B4-BE49-F238E27FC236}">
                  <a16:creationId xmlns:a16="http://schemas.microsoft.com/office/drawing/2014/main" id="{3B4B5D12-E6AC-4834-B1A1-EF9CD3324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Line 13">
              <a:extLst>
                <a:ext uri="{FF2B5EF4-FFF2-40B4-BE49-F238E27FC236}">
                  <a16:creationId xmlns:a16="http://schemas.microsoft.com/office/drawing/2014/main" id="{C10C352F-1328-49CA-B679-A2C9DE18B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4575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1" name="Line 14">
              <a:extLst>
                <a:ext uri="{FF2B5EF4-FFF2-40B4-BE49-F238E27FC236}">
                  <a16:creationId xmlns:a16="http://schemas.microsoft.com/office/drawing/2014/main" id="{71479080-61DF-416E-99AD-4F7B462D9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7663" y="5626100"/>
              <a:ext cx="0" cy="33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2" name="Rectangle 15">
              <a:extLst>
                <a:ext uri="{FF2B5EF4-FFF2-40B4-BE49-F238E27FC236}">
                  <a16:creationId xmlns:a16="http://schemas.microsoft.com/office/drawing/2014/main" id="{3D5C21B6-A959-411B-8150-E2A2BC791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571658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83" name="Rectangle 16">
              <a:extLst>
                <a:ext uri="{FF2B5EF4-FFF2-40B4-BE49-F238E27FC236}">
                  <a16:creationId xmlns:a16="http://schemas.microsoft.com/office/drawing/2014/main" id="{D35FE1B7-339B-42E9-9087-923B58687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0" y="571658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4" name="Rectangle 17">
              <a:extLst>
                <a:ext uri="{FF2B5EF4-FFF2-40B4-BE49-F238E27FC236}">
                  <a16:creationId xmlns:a16="http://schemas.microsoft.com/office/drawing/2014/main" id="{15FEA86C-D146-4634-ACBB-B54A960E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588" y="571658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5" name="Rectangle 18">
              <a:extLst>
                <a:ext uri="{FF2B5EF4-FFF2-40B4-BE49-F238E27FC236}">
                  <a16:creationId xmlns:a16="http://schemas.microsoft.com/office/drawing/2014/main" id="{99F01062-64E4-4479-830B-4B501C8DA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571658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86" name="Rectangle 19">
              <a:extLst>
                <a:ext uri="{FF2B5EF4-FFF2-40B4-BE49-F238E27FC236}">
                  <a16:creationId xmlns:a16="http://schemas.microsoft.com/office/drawing/2014/main" id="{62B2C862-6F44-4481-B86E-20BAD5965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0763" y="5716588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87" name="Rectangle 20">
              <a:extLst>
                <a:ext uri="{FF2B5EF4-FFF2-40B4-BE49-F238E27FC236}">
                  <a16:creationId xmlns:a16="http://schemas.microsoft.com/office/drawing/2014/main" id="{FFED4181-E446-4863-AB8F-410A0D287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450" y="5716588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9" name="Rectangle 22">
              <a:extLst>
                <a:ext uri="{FF2B5EF4-FFF2-40B4-BE49-F238E27FC236}">
                  <a16:creationId xmlns:a16="http://schemas.microsoft.com/office/drawing/2014/main" id="{903AAF56-FA28-4E7C-A2A1-506A678A7F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43638" y="4400681"/>
              <a:ext cx="1739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Change From Baseline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HIV-1 RNA (log</a:t>
              </a:r>
              <a:r>
                <a:rPr kumimoji="0" lang="en-US" altLang="en-US" sz="9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copies/mL)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Line 25">
              <a:extLst>
                <a:ext uri="{FF2B5EF4-FFF2-40B4-BE49-F238E27FC236}">
                  <a16:creationId xmlns:a16="http://schemas.microsoft.com/office/drawing/2014/main" id="{7B1A43FA-9ABA-43B7-975F-2EC8B40A1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3813" y="3354388"/>
              <a:ext cx="0" cy="2271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3" name="Line 26">
              <a:extLst>
                <a:ext uri="{FF2B5EF4-FFF2-40B4-BE49-F238E27FC236}">
                  <a16:creationId xmlns:a16="http://schemas.microsoft.com/office/drawing/2014/main" id="{C977599C-41A5-4038-86BA-076503FD9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5626100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4" name="Line 27">
              <a:extLst>
                <a:ext uri="{FF2B5EF4-FFF2-40B4-BE49-F238E27FC236}">
                  <a16:creationId xmlns:a16="http://schemas.microsoft.com/office/drawing/2014/main" id="{F524F67A-2074-4BED-9130-3E25D0C2D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5213350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5" name="Line 28">
              <a:extLst>
                <a:ext uri="{FF2B5EF4-FFF2-40B4-BE49-F238E27FC236}">
                  <a16:creationId xmlns:a16="http://schemas.microsoft.com/office/drawing/2014/main" id="{813C25E4-027B-47BA-B3F3-550D363ED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4799013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6" name="Line 29">
              <a:extLst>
                <a:ext uri="{FF2B5EF4-FFF2-40B4-BE49-F238E27FC236}">
                  <a16:creationId xmlns:a16="http://schemas.microsoft.com/office/drawing/2014/main" id="{0F41F83D-C20C-40CE-A5F6-7BABF124C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4386263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7" name="Line 30">
              <a:extLst>
                <a:ext uri="{FF2B5EF4-FFF2-40B4-BE49-F238E27FC236}">
                  <a16:creationId xmlns:a16="http://schemas.microsoft.com/office/drawing/2014/main" id="{8D8BAD98-F345-498A-930C-7E574AF97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3973513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8" name="Line 31">
              <a:extLst>
                <a:ext uri="{FF2B5EF4-FFF2-40B4-BE49-F238E27FC236}">
                  <a16:creationId xmlns:a16="http://schemas.microsoft.com/office/drawing/2014/main" id="{13F9B757-1470-4A7F-BFBD-E94E28DCD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3560763"/>
              <a:ext cx="317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9" name="Rectangle 32">
              <a:extLst>
                <a:ext uri="{FF2B5EF4-FFF2-40B4-BE49-F238E27FC236}">
                  <a16:creationId xmlns:a16="http://schemas.microsoft.com/office/drawing/2014/main" id="{DFC3C0BE-FD38-49AD-8FBE-57AC79AF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45" y="5581650"/>
              <a:ext cx="1987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-2.5</a:t>
              </a:r>
            </a:p>
          </p:txBody>
        </p:sp>
        <p:sp>
          <p:nvSpPr>
            <p:cNvPr id="200" name="Rectangle 33">
              <a:extLst>
                <a:ext uri="{FF2B5EF4-FFF2-40B4-BE49-F238E27FC236}">
                  <a16:creationId xmlns:a16="http://schemas.microsoft.com/office/drawing/2014/main" id="{23D6F89F-0BF7-4D23-B7EA-EEB46668E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45" y="5167313"/>
              <a:ext cx="1987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-2.0</a:t>
              </a:r>
            </a:p>
          </p:txBody>
        </p:sp>
        <p:sp>
          <p:nvSpPr>
            <p:cNvPr id="201" name="Rectangle 34">
              <a:extLst>
                <a:ext uri="{FF2B5EF4-FFF2-40B4-BE49-F238E27FC236}">
                  <a16:creationId xmlns:a16="http://schemas.microsoft.com/office/drawing/2014/main" id="{242B77F8-9C32-4252-BF48-1C1D3DB8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45" y="4754563"/>
              <a:ext cx="1987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-1.5</a:t>
              </a:r>
            </a:p>
          </p:txBody>
        </p:sp>
        <p:sp>
          <p:nvSpPr>
            <p:cNvPr id="202" name="Rectangle 35">
              <a:extLst>
                <a:ext uri="{FF2B5EF4-FFF2-40B4-BE49-F238E27FC236}">
                  <a16:creationId xmlns:a16="http://schemas.microsoft.com/office/drawing/2014/main" id="{2B105545-A775-4C86-93F0-30971AD7D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45" y="4341813"/>
              <a:ext cx="1987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-1.0</a:t>
              </a:r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5064C449-603A-442F-9534-F7D1FC11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45" y="3927475"/>
              <a:ext cx="1987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-0.5</a:t>
              </a:r>
            </a:p>
          </p:txBody>
        </p:sp>
        <p:sp>
          <p:nvSpPr>
            <p:cNvPr id="204" name="Rectangle 37">
              <a:extLst>
                <a:ext uri="{FF2B5EF4-FFF2-40B4-BE49-F238E27FC236}">
                  <a16:creationId xmlns:a16="http://schemas.microsoft.com/office/drawing/2014/main" id="{4A66062D-B921-4EE0-AECE-3A3BCA265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320" y="3514725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</a:t>
              </a:r>
            </a:p>
          </p:txBody>
        </p:sp>
        <p:sp>
          <p:nvSpPr>
            <p:cNvPr id="206" name="Freeform 39">
              <a:extLst>
                <a:ext uri="{FF2B5EF4-FFF2-40B4-BE49-F238E27FC236}">
                  <a16:creationId xmlns:a16="http://schemas.microsoft.com/office/drawing/2014/main" id="{9171FD1B-CE8D-48CC-ADFE-C8B74FB082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3813" y="3560763"/>
              <a:ext cx="2005013" cy="995363"/>
            </a:xfrm>
            <a:custGeom>
              <a:avLst/>
              <a:gdLst>
                <a:gd name="T0" fmla="*/ 0 w 3181"/>
                <a:gd name="T1" fmla="*/ 1533 h 1533"/>
                <a:gd name="T2" fmla="*/ 75 w 3181"/>
                <a:gd name="T3" fmla="*/ 1498 h 1533"/>
                <a:gd name="T4" fmla="*/ 454 w 3181"/>
                <a:gd name="T5" fmla="*/ 1435 h 1533"/>
                <a:gd name="T6" fmla="*/ 1818 w 3181"/>
                <a:gd name="T7" fmla="*/ 415 h 1533"/>
                <a:gd name="T8" fmla="*/ 2272 w 3181"/>
                <a:gd name="T9" fmla="*/ 247 h 1533"/>
                <a:gd name="T10" fmla="*/ 2727 w 3181"/>
                <a:gd name="T11" fmla="*/ 143 h 1533"/>
                <a:gd name="T12" fmla="*/ 3181 w 3181"/>
                <a:gd name="T13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1" h="1533">
                  <a:moveTo>
                    <a:pt x="0" y="1533"/>
                  </a:moveTo>
                  <a:lnTo>
                    <a:pt x="75" y="1498"/>
                  </a:lnTo>
                  <a:lnTo>
                    <a:pt x="454" y="1435"/>
                  </a:lnTo>
                  <a:lnTo>
                    <a:pt x="1818" y="415"/>
                  </a:lnTo>
                  <a:lnTo>
                    <a:pt x="2272" y="247"/>
                  </a:lnTo>
                  <a:lnTo>
                    <a:pt x="2727" y="143"/>
                  </a:lnTo>
                  <a:lnTo>
                    <a:pt x="318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7" name="Oval 40">
              <a:extLst>
                <a:ext uri="{FF2B5EF4-FFF2-40B4-BE49-F238E27FC236}">
                  <a16:creationId xmlns:a16="http://schemas.microsoft.com/office/drawing/2014/main" id="{84BA1AFE-AD09-4BAA-AE78-B2DC2150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35363"/>
              <a:ext cx="38100" cy="41275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8" name="Line 41">
              <a:extLst>
                <a:ext uri="{FF2B5EF4-FFF2-40B4-BE49-F238E27FC236}">
                  <a16:creationId xmlns:a16="http://schemas.microsoft.com/office/drawing/2014/main" id="{3C548DC3-9C4F-4715-A418-0821A835A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582988"/>
              <a:ext cx="0" cy="65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9" name="Line 42">
              <a:extLst>
                <a:ext uri="{FF2B5EF4-FFF2-40B4-BE49-F238E27FC236}">
                  <a16:creationId xmlns:a16="http://schemas.microsoft.com/office/drawing/2014/main" id="{DC85637A-2A4A-4688-9612-F6123A990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648075"/>
              <a:ext cx="650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0" name="Line 43">
              <a:extLst>
                <a:ext uri="{FF2B5EF4-FFF2-40B4-BE49-F238E27FC236}">
                  <a16:creationId xmlns:a16="http://schemas.microsoft.com/office/drawing/2014/main" id="{15599373-71E0-4E52-8343-CD0118100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9850" y="3517900"/>
              <a:ext cx="0" cy="65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1" name="Line 44">
              <a:extLst>
                <a:ext uri="{FF2B5EF4-FFF2-40B4-BE49-F238E27FC236}">
                  <a16:creationId xmlns:a16="http://schemas.microsoft.com/office/drawing/2014/main" id="{221A1EF1-214B-455E-9C3D-CECEA1B77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517900"/>
              <a:ext cx="650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2" name="Oval 45">
              <a:extLst>
                <a:ext uri="{FF2B5EF4-FFF2-40B4-BE49-F238E27FC236}">
                  <a16:creationId xmlns:a16="http://schemas.microsoft.com/office/drawing/2014/main" id="{6011E625-A149-4FF3-A225-3FB7C4FC2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3559175"/>
              <a:ext cx="38100" cy="396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3" name="Line 46">
              <a:extLst>
                <a:ext uri="{FF2B5EF4-FFF2-40B4-BE49-F238E27FC236}">
                  <a16:creationId xmlns:a16="http://schemas.microsoft.com/office/drawing/2014/main" id="{815B602A-AD78-4FA6-8CB8-B317F49A3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624263"/>
              <a:ext cx="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4" name="Line 47">
              <a:extLst>
                <a:ext uri="{FF2B5EF4-FFF2-40B4-BE49-F238E27FC236}">
                  <a16:creationId xmlns:a16="http://schemas.microsoft.com/office/drawing/2014/main" id="{252168FB-43BA-43B8-B1B8-7BE6F526C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751263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5" name="Line 48">
              <a:extLst>
                <a:ext uri="{FF2B5EF4-FFF2-40B4-BE49-F238E27FC236}">
                  <a16:creationId xmlns:a16="http://schemas.microsoft.com/office/drawing/2014/main" id="{F6D77766-EB01-4A31-B5F3-679677A99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9563" y="3495675"/>
              <a:ext cx="0" cy="128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6" name="Line 49">
              <a:extLst>
                <a:ext uri="{FF2B5EF4-FFF2-40B4-BE49-F238E27FC236}">
                  <a16:creationId xmlns:a16="http://schemas.microsoft.com/office/drawing/2014/main" id="{6560B5FF-35A1-4B3B-A95C-5034D56AD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495675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7" name="Oval 50">
              <a:extLst>
                <a:ext uri="{FF2B5EF4-FFF2-40B4-BE49-F238E27FC236}">
                  <a16:creationId xmlns:a16="http://schemas.microsoft.com/office/drawing/2014/main" id="{2DE24AE1-9AEB-49E8-8E11-189EF99AB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598863"/>
              <a:ext cx="38100" cy="41275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8" name="Line 51">
              <a:extLst>
                <a:ext uri="{FF2B5EF4-FFF2-40B4-BE49-F238E27FC236}">
                  <a16:creationId xmlns:a16="http://schemas.microsoft.com/office/drawing/2014/main" id="{7AE6A106-E3CF-48A9-B2A5-B824603BA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400" y="4286250"/>
              <a:ext cx="0" cy="196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9" name="Line 52">
              <a:extLst>
                <a:ext uri="{FF2B5EF4-FFF2-40B4-BE49-F238E27FC236}">
                  <a16:creationId xmlns:a16="http://schemas.microsoft.com/office/drawing/2014/main" id="{9027D290-BC6C-440F-A330-FEFC46FD3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483100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0" name="Line 53">
              <a:extLst>
                <a:ext uri="{FF2B5EF4-FFF2-40B4-BE49-F238E27FC236}">
                  <a16:creationId xmlns:a16="http://schemas.microsoft.com/office/drawing/2014/main" id="{32034AD7-7A3C-4698-80CD-B4856016A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4090988"/>
              <a:ext cx="0" cy="195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1" name="Line 54">
              <a:extLst>
                <a:ext uri="{FF2B5EF4-FFF2-40B4-BE49-F238E27FC236}">
                  <a16:creationId xmlns:a16="http://schemas.microsoft.com/office/drawing/2014/main" id="{19DABFF9-CF4D-417F-B59E-DD9C1FDC3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090988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2" name="Oval 55">
              <a:extLst>
                <a:ext uri="{FF2B5EF4-FFF2-40B4-BE49-F238E27FC236}">
                  <a16:creationId xmlns:a16="http://schemas.microsoft.com/office/drawing/2014/main" id="{95146D59-CC06-49F3-BBD1-81971EFF7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175" y="4260850"/>
              <a:ext cx="38100" cy="396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3" name="Line 56">
              <a:extLst>
                <a:ext uri="{FF2B5EF4-FFF2-40B4-BE49-F238E27FC236}">
                  <a16:creationId xmlns:a16="http://schemas.microsoft.com/office/drawing/2014/main" id="{063814D4-D436-4645-A1DD-B593FCFDF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738" y="4395788"/>
              <a:ext cx="0" cy="276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4" name="Line 57">
              <a:extLst>
                <a:ext uri="{FF2B5EF4-FFF2-40B4-BE49-F238E27FC236}">
                  <a16:creationId xmlns:a16="http://schemas.microsoft.com/office/drawing/2014/main" id="{B2E9DF89-A7E2-4AAA-9DC6-859BA88EA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672013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5" name="Line 58">
              <a:extLst>
                <a:ext uri="{FF2B5EF4-FFF2-40B4-BE49-F238E27FC236}">
                  <a16:creationId xmlns:a16="http://schemas.microsoft.com/office/drawing/2014/main" id="{4438ADC7-4D0F-44C2-AEB7-4C7F13A60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738" y="4119563"/>
              <a:ext cx="0" cy="276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6" name="Line 59">
              <a:extLst>
                <a:ext uri="{FF2B5EF4-FFF2-40B4-BE49-F238E27FC236}">
                  <a16:creationId xmlns:a16="http://schemas.microsoft.com/office/drawing/2014/main" id="{B1DEC284-99D9-4FD5-9517-E6D189951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119563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7" name="Oval 60">
              <a:extLst>
                <a:ext uri="{FF2B5EF4-FFF2-40B4-BE49-F238E27FC236}">
                  <a16:creationId xmlns:a16="http://schemas.microsoft.com/office/drawing/2014/main" id="{D9D35D0E-DB54-45FC-91B9-681B298D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5" y="4370388"/>
              <a:ext cx="38100" cy="396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8" name="Line 61">
              <a:extLst>
                <a:ext uri="{FF2B5EF4-FFF2-40B4-BE49-F238E27FC236}">
                  <a16:creationId xmlns:a16="http://schemas.microsoft.com/office/drawing/2014/main" id="{06B6BF7E-5DE3-41B2-85BB-8B248D930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1488" y="4462463"/>
              <a:ext cx="0" cy="3159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9" name="Line 62">
              <a:extLst>
                <a:ext uri="{FF2B5EF4-FFF2-40B4-BE49-F238E27FC236}">
                  <a16:creationId xmlns:a16="http://schemas.microsoft.com/office/drawing/2014/main" id="{2010109A-6BAC-4D13-9EC8-A3C752A5D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778375"/>
              <a:ext cx="650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0" name="Line 63">
              <a:extLst>
                <a:ext uri="{FF2B5EF4-FFF2-40B4-BE49-F238E27FC236}">
                  <a16:creationId xmlns:a16="http://schemas.microsoft.com/office/drawing/2014/main" id="{E20B07E7-28C7-4865-A3C9-DEA6D4CB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4148138"/>
              <a:ext cx="0" cy="3143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1" name="Line 64">
              <a:extLst>
                <a:ext uri="{FF2B5EF4-FFF2-40B4-BE49-F238E27FC236}">
                  <a16:creationId xmlns:a16="http://schemas.microsoft.com/office/drawing/2014/main" id="{C27F415D-0BF7-4B0B-BCA7-5D37AE3BE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148138"/>
              <a:ext cx="650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2" name="Oval 65">
              <a:extLst>
                <a:ext uri="{FF2B5EF4-FFF2-40B4-BE49-F238E27FC236}">
                  <a16:creationId xmlns:a16="http://schemas.microsoft.com/office/drawing/2014/main" id="{F92F24D7-1085-40A6-BF7E-FE2FE07C4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438650"/>
              <a:ext cx="38100" cy="396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3" name="Line 66">
              <a:extLst>
                <a:ext uri="{FF2B5EF4-FFF2-40B4-BE49-F238E27FC236}">
                  <a16:creationId xmlns:a16="http://schemas.microsoft.com/office/drawing/2014/main" id="{48430037-9D09-4C45-A451-E98C19836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825" y="4556125"/>
              <a:ext cx="0" cy="322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4" name="Line 67">
              <a:extLst>
                <a:ext uri="{FF2B5EF4-FFF2-40B4-BE49-F238E27FC236}">
                  <a16:creationId xmlns:a16="http://schemas.microsoft.com/office/drawing/2014/main" id="{3DDF352D-5B33-44A0-ACB1-002C82D8B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878388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5" name="Line 68">
              <a:extLst>
                <a:ext uri="{FF2B5EF4-FFF2-40B4-BE49-F238E27FC236}">
                  <a16:creationId xmlns:a16="http://schemas.microsoft.com/office/drawing/2014/main" id="{54155F85-E40E-4047-8960-99EB6D26D3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8825" y="4232275"/>
              <a:ext cx="0" cy="3238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6" name="Line 69">
              <a:extLst>
                <a:ext uri="{FF2B5EF4-FFF2-40B4-BE49-F238E27FC236}">
                  <a16:creationId xmlns:a16="http://schemas.microsoft.com/office/drawing/2014/main" id="{838DC27A-5D8B-4CAF-BE6C-C1CE90B7A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232275"/>
              <a:ext cx="635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7" name="Oval 70">
              <a:extLst>
                <a:ext uri="{FF2B5EF4-FFF2-40B4-BE49-F238E27FC236}">
                  <a16:creationId xmlns:a16="http://schemas.microsoft.com/office/drawing/2014/main" id="{8943512F-4263-42B1-8F77-8C010C96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530725"/>
              <a:ext cx="38100" cy="396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8" name="Freeform 71">
              <a:extLst>
                <a:ext uri="{FF2B5EF4-FFF2-40B4-BE49-F238E27FC236}">
                  <a16:creationId xmlns:a16="http://schemas.microsoft.com/office/drawing/2014/main" id="{D6BCF8EE-17A6-490F-B107-D123F0B37A0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3813" y="3560763"/>
              <a:ext cx="2005013" cy="1076325"/>
            </a:xfrm>
            <a:custGeom>
              <a:avLst/>
              <a:gdLst>
                <a:gd name="T0" fmla="*/ 0 w 3181"/>
                <a:gd name="T1" fmla="*/ 1659 h 1659"/>
                <a:gd name="T2" fmla="*/ 75 w 3181"/>
                <a:gd name="T3" fmla="*/ 1597 h 1659"/>
                <a:gd name="T4" fmla="*/ 454 w 3181"/>
                <a:gd name="T5" fmla="*/ 1376 h 1659"/>
                <a:gd name="T6" fmla="*/ 1818 w 3181"/>
                <a:gd name="T7" fmla="*/ 511 h 1659"/>
                <a:gd name="T8" fmla="*/ 2272 w 3181"/>
                <a:gd name="T9" fmla="*/ 225 h 1659"/>
                <a:gd name="T10" fmla="*/ 2727 w 3181"/>
                <a:gd name="T11" fmla="*/ 82 h 1659"/>
                <a:gd name="T12" fmla="*/ 3181 w 3181"/>
                <a:gd name="T13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1" h="1659">
                  <a:moveTo>
                    <a:pt x="0" y="1659"/>
                  </a:moveTo>
                  <a:lnTo>
                    <a:pt x="75" y="1597"/>
                  </a:lnTo>
                  <a:lnTo>
                    <a:pt x="454" y="1376"/>
                  </a:lnTo>
                  <a:lnTo>
                    <a:pt x="1818" y="511"/>
                  </a:lnTo>
                  <a:lnTo>
                    <a:pt x="2272" y="225"/>
                  </a:lnTo>
                  <a:lnTo>
                    <a:pt x="2727" y="82"/>
                  </a:lnTo>
                  <a:lnTo>
                    <a:pt x="318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39" name="Oval 72">
              <a:extLst>
                <a:ext uri="{FF2B5EF4-FFF2-40B4-BE49-F238E27FC236}">
                  <a16:creationId xmlns:a16="http://schemas.microsoft.com/office/drawing/2014/main" id="{BD00E659-94CF-450B-8784-8C66C0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35363"/>
              <a:ext cx="38100" cy="4127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0" name="Line 73">
              <a:extLst>
                <a:ext uri="{FF2B5EF4-FFF2-40B4-BE49-F238E27FC236}">
                  <a16:creationId xmlns:a16="http://schemas.microsoft.com/office/drawing/2014/main" id="{0A41179F-6693-4D60-BDED-115529F82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600450"/>
              <a:ext cx="0" cy="301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1" name="Line 74">
              <a:extLst>
                <a:ext uri="{FF2B5EF4-FFF2-40B4-BE49-F238E27FC236}">
                  <a16:creationId xmlns:a16="http://schemas.microsoft.com/office/drawing/2014/main" id="{1BE24EBB-7E05-45BF-8454-D101A012E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630613"/>
              <a:ext cx="65088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2" name="Line 75">
              <a:extLst>
                <a:ext uri="{FF2B5EF4-FFF2-40B4-BE49-F238E27FC236}">
                  <a16:creationId xmlns:a16="http://schemas.microsoft.com/office/drawing/2014/main" id="{2DDADA1A-68D4-442C-AF46-8AE749F06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9850" y="3570288"/>
              <a:ext cx="0" cy="301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3" name="Line 76">
              <a:extLst>
                <a:ext uri="{FF2B5EF4-FFF2-40B4-BE49-F238E27FC236}">
                  <a16:creationId xmlns:a16="http://schemas.microsoft.com/office/drawing/2014/main" id="{5B6D0EBA-9CD1-4110-AA1D-CC84CCAA0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570288"/>
              <a:ext cx="65088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4" name="Oval 77">
              <a:extLst>
                <a:ext uri="{FF2B5EF4-FFF2-40B4-BE49-F238E27FC236}">
                  <a16:creationId xmlns:a16="http://schemas.microsoft.com/office/drawing/2014/main" id="{90CE2C82-4302-47B8-B6FA-73A91069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3576638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5" name="Line 78">
              <a:extLst>
                <a:ext uri="{FF2B5EF4-FFF2-40B4-BE49-F238E27FC236}">
                  <a16:creationId xmlns:a16="http://schemas.microsoft.com/office/drawing/2014/main" id="{315BEF97-63ED-45F9-AFCD-C5F5966C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744913"/>
              <a:ext cx="0" cy="9683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6" name="Line 79">
              <a:extLst>
                <a:ext uri="{FF2B5EF4-FFF2-40B4-BE49-F238E27FC236}">
                  <a16:creationId xmlns:a16="http://schemas.microsoft.com/office/drawing/2014/main" id="{362AF81F-2025-4A8F-856A-1DFE49575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841750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7" name="Line 80">
              <a:extLst>
                <a:ext uri="{FF2B5EF4-FFF2-40B4-BE49-F238E27FC236}">
                  <a16:creationId xmlns:a16="http://schemas.microsoft.com/office/drawing/2014/main" id="{66B7B479-522B-406B-8299-81254DF96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9563" y="3646488"/>
              <a:ext cx="0" cy="9842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8" name="Line 81">
              <a:extLst>
                <a:ext uri="{FF2B5EF4-FFF2-40B4-BE49-F238E27FC236}">
                  <a16:creationId xmlns:a16="http://schemas.microsoft.com/office/drawing/2014/main" id="{E936BEE8-ECEB-4CFC-A1E9-A322429F6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646488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49" name="Oval 82">
              <a:extLst>
                <a:ext uri="{FF2B5EF4-FFF2-40B4-BE49-F238E27FC236}">
                  <a16:creationId xmlns:a16="http://schemas.microsoft.com/office/drawing/2014/main" id="{60F8492F-8039-4F17-838C-43418880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719513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0" name="Line 83">
              <a:extLst>
                <a:ext uri="{FF2B5EF4-FFF2-40B4-BE49-F238E27FC236}">
                  <a16:creationId xmlns:a16="http://schemas.microsoft.com/office/drawing/2014/main" id="{36DDC530-41B6-4C91-B1AA-63350CE92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400" y="4305300"/>
              <a:ext cx="0" cy="22225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1" name="Line 84">
              <a:extLst>
                <a:ext uri="{FF2B5EF4-FFF2-40B4-BE49-F238E27FC236}">
                  <a16:creationId xmlns:a16="http://schemas.microsoft.com/office/drawing/2014/main" id="{06A83950-2BF8-4419-974C-13A94B2BE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527550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2" name="Line 85">
              <a:extLst>
                <a:ext uri="{FF2B5EF4-FFF2-40B4-BE49-F238E27FC236}">
                  <a16:creationId xmlns:a16="http://schemas.microsoft.com/office/drawing/2014/main" id="{9D5AB0B3-D015-4DED-89D0-899754099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4084638"/>
              <a:ext cx="0" cy="2206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3" name="Line 86">
              <a:extLst>
                <a:ext uri="{FF2B5EF4-FFF2-40B4-BE49-F238E27FC236}">
                  <a16:creationId xmlns:a16="http://schemas.microsoft.com/office/drawing/2014/main" id="{3374E52A-4AEC-41E1-A300-C38B0BD81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084638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4" name="Oval 87">
              <a:extLst>
                <a:ext uri="{FF2B5EF4-FFF2-40B4-BE49-F238E27FC236}">
                  <a16:creationId xmlns:a16="http://schemas.microsoft.com/office/drawing/2014/main" id="{FA80FCFE-BDC8-4D03-B4CF-255A2D71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175" y="4281488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5" name="Line 88">
              <a:extLst>
                <a:ext uri="{FF2B5EF4-FFF2-40B4-BE49-F238E27FC236}">
                  <a16:creationId xmlns:a16="http://schemas.microsoft.com/office/drawing/2014/main" id="{A0BEC6C8-54B2-48DB-A45A-7E4141430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738" y="4491038"/>
              <a:ext cx="0" cy="23495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6" name="Line 89">
              <a:extLst>
                <a:ext uri="{FF2B5EF4-FFF2-40B4-BE49-F238E27FC236}">
                  <a16:creationId xmlns:a16="http://schemas.microsoft.com/office/drawing/2014/main" id="{4D4E3EE3-BD05-43DD-ACAC-86F6CA537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725988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7" name="Line 90">
              <a:extLst>
                <a:ext uri="{FF2B5EF4-FFF2-40B4-BE49-F238E27FC236}">
                  <a16:creationId xmlns:a16="http://schemas.microsoft.com/office/drawing/2014/main" id="{0F60705A-E6ED-4239-9DE6-7886DE42F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738" y="4256088"/>
              <a:ext cx="0" cy="23495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8" name="Line 91">
              <a:extLst>
                <a:ext uri="{FF2B5EF4-FFF2-40B4-BE49-F238E27FC236}">
                  <a16:creationId xmlns:a16="http://schemas.microsoft.com/office/drawing/2014/main" id="{B182DF63-3230-421A-86AA-F7B2725FB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256088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9" name="Oval 92">
              <a:extLst>
                <a:ext uri="{FF2B5EF4-FFF2-40B4-BE49-F238E27FC236}">
                  <a16:creationId xmlns:a16="http://schemas.microsoft.com/office/drawing/2014/main" id="{B61CD4EB-98C4-4956-A104-2BE4C190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5" y="4467225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0" name="Line 93">
              <a:extLst>
                <a:ext uri="{FF2B5EF4-FFF2-40B4-BE49-F238E27FC236}">
                  <a16:creationId xmlns:a16="http://schemas.microsoft.com/office/drawing/2014/main" id="{5E2418A8-40AA-4532-9D42-471030893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1488" y="4584700"/>
              <a:ext cx="0" cy="2714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1" name="Line 94">
              <a:extLst>
                <a:ext uri="{FF2B5EF4-FFF2-40B4-BE49-F238E27FC236}">
                  <a16:creationId xmlns:a16="http://schemas.microsoft.com/office/drawing/2014/main" id="{8F68A1B4-7F16-42B6-8D17-E971CA5C7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856163"/>
              <a:ext cx="65088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2" name="Line 95">
              <a:extLst>
                <a:ext uri="{FF2B5EF4-FFF2-40B4-BE49-F238E27FC236}">
                  <a16:creationId xmlns:a16="http://schemas.microsoft.com/office/drawing/2014/main" id="{F5055F18-1AD7-4A18-BD5A-D1D872EA2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4313238"/>
              <a:ext cx="0" cy="2714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3" name="Line 96">
              <a:extLst>
                <a:ext uri="{FF2B5EF4-FFF2-40B4-BE49-F238E27FC236}">
                  <a16:creationId xmlns:a16="http://schemas.microsoft.com/office/drawing/2014/main" id="{9416870A-ED05-46D5-A7DB-22B47D350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313238"/>
              <a:ext cx="65088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4" name="Oval 97">
              <a:extLst>
                <a:ext uri="{FF2B5EF4-FFF2-40B4-BE49-F238E27FC236}">
                  <a16:creationId xmlns:a16="http://schemas.microsoft.com/office/drawing/2014/main" id="{A3F6AD89-E722-420A-8E85-4839191A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559300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5" name="Line 98">
              <a:extLst>
                <a:ext uri="{FF2B5EF4-FFF2-40B4-BE49-F238E27FC236}">
                  <a16:creationId xmlns:a16="http://schemas.microsoft.com/office/drawing/2014/main" id="{CFD8D422-8BED-4C8F-B2C0-9CC05DBFA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825" y="4637088"/>
              <a:ext cx="0" cy="21272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6" name="Line 99">
              <a:extLst>
                <a:ext uri="{FF2B5EF4-FFF2-40B4-BE49-F238E27FC236}">
                  <a16:creationId xmlns:a16="http://schemas.microsoft.com/office/drawing/2014/main" id="{FA4E0BD3-7EA3-4F95-B3BD-4CB434F38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849813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7" name="Line 100">
              <a:extLst>
                <a:ext uri="{FF2B5EF4-FFF2-40B4-BE49-F238E27FC236}">
                  <a16:creationId xmlns:a16="http://schemas.microsoft.com/office/drawing/2014/main" id="{40830207-3302-47CF-A643-D9134E421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8825" y="4424363"/>
              <a:ext cx="0" cy="21272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8" name="Line 101">
              <a:extLst>
                <a:ext uri="{FF2B5EF4-FFF2-40B4-BE49-F238E27FC236}">
                  <a16:creationId xmlns:a16="http://schemas.microsoft.com/office/drawing/2014/main" id="{244EFC72-0588-46EC-B226-40EDEC726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424363"/>
              <a:ext cx="6350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9" name="Oval 102">
              <a:extLst>
                <a:ext uri="{FF2B5EF4-FFF2-40B4-BE49-F238E27FC236}">
                  <a16:creationId xmlns:a16="http://schemas.microsoft.com/office/drawing/2014/main" id="{0550EE9E-A7EF-44AB-AA68-2C0EF939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613275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0" name="Freeform 103">
              <a:extLst>
                <a:ext uri="{FF2B5EF4-FFF2-40B4-BE49-F238E27FC236}">
                  <a16:creationId xmlns:a16="http://schemas.microsoft.com/office/drawing/2014/main" id="{AD67FB0F-2213-4F22-92D3-D74C091F25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3813" y="3560763"/>
              <a:ext cx="2005013" cy="1130300"/>
            </a:xfrm>
            <a:custGeom>
              <a:avLst/>
              <a:gdLst>
                <a:gd name="T0" fmla="*/ 0 w 3181"/>
                <a:gd name="T1" fmla="*/ 1742 h 1742"/>
                <a:gd name="T2" fmla="*/ 75 w 3181"/>
                <a:gd name="T3" fmla="*/ 1704 h 1742"/>
                <a:gd name="T4" fmla="*/ 454 w 3181"/>
                <a:gd name="T5" fmla="*/ 1516 h 1742"/>
                <a:gd name="T6" fmla="*/ 1818 w 3181"/>
                <a:gd name="T7" fmla="*/ 507 h 1742"/>
                <a:gd name="T8" fmla="*/ 2272 w 3181"/>
                <a:gd name="T9" fmla="*/ 181 h 1742"/>
                <a:gd name="T10" fmla="*/ 2727 w 3181"/>
                <a:gd name="T11" fmla="*/ 0 h 1742"/>
                <a:gd name="T12" fmla="*/ 3181 w 3181"/>
                <a:gd name="T13" fmla="*/ 23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1" h="1742">
                  <a:moveTo>
                    <a:pt x="0" y="1742"/>
                  </a:moveTo>
                  <a:lnTo>
                    <a:pt x="75" y="1704"/>
                  </a:lnTo>
                  <a:lnTo>
                    <a:pt x="454" y="1516"/>
                  </a:lnTo>
                  <a:lnTo>
                    <a:pt x="1818" y="507"/>
                  </a:lnTo>
                  <a:lnTo>
                    <a:pt x="2272" y="181"/>
                  </a:lnTo>
                  <a:lnTo>
                    <a:pt x="2727" y="0"/>
                  </a:lnTo>
                  <a:lnTo>
                    <a:pt x="3181" y="23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1" name="Oval 104">
              <a:extLst>
                <a:ext uri="{FF2B5EF4-FFF2-40B4-BE49-F238E27FC236}">
                  <a16:creationId xmlns:a16="http://schemas.microsoft.com/office/drawing/2014/main" id="{A11CF12A-D18E-4D48-B7BA-D142E4A5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35363"/>
              <a:ext cx="38100" cy="41275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2" name="Line 105">
              <a:extLst>
                <a:ext uri="{FF2B5EF4-FFF2-40B4-BE49-F238E27FC236}">
                  <a16:creationId xmlns:a16="http://schemas.microsoft.com/office/drawing/2014/main" id="{4984D5B0-A966-4AA7-AF48-D8389BE39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584575"/>
              <a:ext cx="0" cy="73025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3" name="Line 106">
              <a:extLst>
                <a:ext uri="{FF2B5EF4-FFF2-40B4-BE49-F238E27FC236}">
                  <a16:creationId xmlns:a16="http://schemas.microsoft.com/office/drawing/2014/main" id="{DFA08596-AF9D-4DBC-936C-3CBA42D0D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657600"/>
              <a:ext cx="65088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4" name="Line 107">
              <a:extLst>
                <a:ext uri="{FF2B5EF4-FFF2-40B4-BE49-F238E27FC236}">
                  <a16:creationId xmlns:a16="http://schemas.microsoft.com/office/drawing/2014/main" id="{B7A5A490-DAF7-47C6-B514-64B927826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9850" y="3513138"/>
              <a:ext cx="0" cy="71438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5" name="Line 108">
              <a:extLst>
                <a:ext uri="{FF2B5EF4-FFF2-40B4-BE49-F238E27FC236}">
                  <a16:creationId xmlns:a16="http://schemas.microsoft.com/office/drawing/2014/main" id="{A5F38FDC-796F-43C4-A1EB-C4C78042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513138"/>
              <a:ext cx="65088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6" name="Oval 109">
              <a:extLst>
                <a:ext uri="{FF2B5EF4-FFF2-40B4-BE49-F238E27FC236}">
                  <a16:creationId xmlns:a16="http://schemas.microsoft.com/office/drawing/2014/main" id="{6436EB7F-AE14-4C7D-8AD8-AC4A87216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3560763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7" name="Line 110">
              <a:extLst>
                <a:ext uri="{FF2B5EF4-FFF2-40B4-BE49-F238E27FC236}">
                  <a16:creationId xmlns:a16="http://schemas.microsoft.com/office/drawing/2014/main" id="{2740359B-AEF9-4D95-8CDB-D31CFE953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706813"/>
              <a:ext cx="0" cy="15875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8" name="Line 111">
              <a:extLst>
                <a:ext uri="{FF2B5EF4-FFF2-40B4-BE49-F238E27FC236}">
                  <a16:creationId xmlns:a16="http://schemas.microsoft.com/office/drawing/2014/main" id="{72E9F5B4-2EAB-4D3F-872E-01BB30EDA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86556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79" name="Line 112">
              <a:extLst>
                <a:ext uri="{FF2B5EF4-FFF2-40B4-BE49-F238E27FC236}">
                  <a16:creationId xmlns:a16="http://schemas.microsoft.com/office/drawing/2014/main" id="{9329DA68-A1C7-4976-BFFB-E846488D5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9563" y="3548063"/>
              <a:ext cx="0" cy="15875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0" name="Line 113">
              <a:extLst>
                <a:ext uri="{FF2B5EF4-FFF2-40B4-BE49-F238E27FC236}">
                  <a16:creationId xmlns:a16="http://schemas.microsoft.com/office/drawing/2014/main" id="{7370D57E-3132-4C17-8840-07527F0AE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54806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1" name="Oval 114">
              <a:extLst>
                <a:ext uri="{FF2B5EF4-FFF2-40B4-BE49-F238E27FC236}">
                  <a16:creationId xmlns:a16="http://schemas.microsoft.com/office/drawing/2014/main" id="{2379039C-4D95-42FC-A95C-FAD970FD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683000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2" name="Line 115">
              <a:extLst>
                <a:ext uri="{FF2B5EF4-FFF2-40B4-BE49-F238E27FC236}">
                  <a16:creationId xmlns:a16="http://schemas.microsoft.com/office/drawing/2014/main" id="{5E831082-D95E-4A33-89C6-34EAB3166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400" y="4362450"/>
              <a:ext cx="0" cy="22860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3" name="Line 116">
              <a:extLst>
                <a:ext uri="{FF2B5EF4-FFF2-40B4-BE49-F238E27FC236}">
                  <a16:creationId xmlns:a16="http://schemas.microsoft.com/office/drawing/2014/main" id="{0B0FB6F6-8225-4185-BCD4-60A98D0A0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591050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4" name="Line 117">
              <a:extLst>
                <a:ext uri="{FF2B5EF4-FFF2-40B4-BE49-F238E27FC236}">
                  <a16:creationId xmlns:a16="http://schemas.microsoft.com/office/drawing/2014/main" id="{6B69EC3A-6B75-4BAC-B68D-7453CBD2C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4132263"/>
              <a:ext cx="0" cy="230188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5" name="Line 118">
              <a:extLst>
                <a:ext uri="{FF2B5EF4-FFF2-40B4-BE49-F238E27FC236}">
                  <a16:creationId xmlns:a16="http://schemas.microsoft.com/office/drawing/2014/main" id="{13C77A7A-5672-45E2-9CD0-9BC4C01ED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13226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6" name="Oval 119">
              <a:extLst>
                <a:ext uri="{FF2B5EF4-FFF2-40B4-BE49-F238E27FC236}">
                  <a16:creationId xmlns:a16="http://schemas.microsoft.com/office/drawing/2014/main" id="{DBE2928D-97D8-49F1-A00B-65546FF8A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175" y="4337050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7" name="Line 120">
              <a:extLst>
                <a:ext uri="{FF2B5EF4-FFF2-40B4-BE49-F238E27FC236}">
                  <a16:creationId xmlns:a16="http://schemas.microsoft.com/office/drawing/2014/main" id="{55D96B44-AC0A-4724-B2A6-5671B974C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738" y="4573588"/>
              <a:ext cx="0" cy="200025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8" name="Line 121">
              <a:extLst>
                <a:ext uri="{FF2B5EF4-FFF2-40B4-BE49-F238E27FC236}">
                  <a16:creationId xmlns:a16="http://schemas.microsoft.com/office/drawing/2014/main" id="{F354C672-F8C6-401D-9E74-1242B8F1C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77361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9" name="Line 122">
              <a:extLst>
                <a:ext uri="{FF2B5EF4-FFF2-40B4-BE49-F238E27FC236}">
                  <a16:creationId xmlns:a16="http://schemas.microsoft.com/office/drawing/2014/main" id="{A4729A5B-13F4-4DFA-B995-5901FC2C6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738" y="4373563"/>
              <a:ext cx="0" cy="200025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0" name="Line 123">
              <a:extLst>
                <a:ext uri="{FF2B5EF4-FFF2-40B4-BE49-F238E27FC236}">
                  <a16:creationId xmlns:a16="http://schemas.microsoft.com/office/drawing/2014/main" id="{CFCCE295-35D3-4A10-9CA4-9F3139457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37356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1" name="Oval 124">
              <a:extLst>
                <a:ext uri="{FF2B5EF4-FFF2-40B4-BE49-F238E27FC236}">
                  <a16:creationId xmlns:a16="http://schemas.microsoft.com/office/drawing/2014/main" id="{CB12AB97-016C-4563-AC0A-05C067330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5" y="4549775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2" name="Line 125">
              <a:extLst>
                <a:ext uri="{FF2B5EF4-FFF2-40B4-BE49-F238E27FC236}">
                  <a16:creationId xmlns:a16="http://schemas.microsoft.com/office/drawing/2014/main" id="{16C1EB88-A2AB-45A6-9934-AFA7DBC7E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1488" y="4691063"/>
              <a:ext cx="0" cy="363538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3" name="Line 126">
              <a:extLst>
                <a:ext uri="{FF2B5EF4-FFF2-40B4-BE49-F238E27FC236}">
                  <a16:creationId xmlns:a16="http://schemas.microsoft.com/office/drawing/2014/main" id="{08250667-6E94-429F-B6FE-6D626BA61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5054600"/>
              <a:ext cx="65088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4" name="Line 127">
              <a:extLst>
                <a:ext uri="{FF2B5EF4-FFF2-40B4-BE49-F238E27FC236}">
                  <a16:creationId xmlns:a16="http://schemas.microsoft.com/office/drawing/2014/main" id="{B6514CF7-C475-4DD1-9E66-780DA90F0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4329113"/>
              <a:ext cx="0" cy="36195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5" name="Line 128">
              <a:extLst>
                <a:ext uri="{FF2B5EF4-FFF2-40B4-BE49-F238E27FC236}">
                  <a16:creationId xmlns:a16="http://schemas.microsoft.com/office/drawing/2014/main" id="{1F1607B4-5351-4D47-A5FF-ACFBA3DD2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329113"/>
              <a:ext cx="65088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6" name="Oval 129">
              <a:extLst>
                <a:ext uri="{FF2B5EF4-FFF2-40B4-BE49-F238E27FC236}">
                  <a16:creationId xmlns:a16="http://schemas.microsoft.com/office/drawing/2014/main" id="{69B13EE4-C62C-4744-A7A4-5DF70698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667250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7" name="Line 130">
              <a:extLst>
                <a:ext uri="{FF2B5EF4-FFF2-40B4-BE49-F238E27FC236}">
                  <a16:creationId xmlns:a16="http://schemas.microsoft.com/office/drawing/2014/main" id="{CE2959D9-D36D-4D13-AC16-5DEC7F8CD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825" y="4676775"/>
              <a:ext cx="0" cy="265113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8" name="Line 131">
              <a:extLst>
                <a:ext uri="{FF2B5EF4-FFF2-40B4-BE49-F238E27FC236}">
                  <a16:creationId xmlns:a16="http://schemas.microsoft.com/office/drawing/2014/main" id="{94884883-F143-4292-BA1B-C2B2632D9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941888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9" name="Line 132">
              <a:extLst>
                <a:ext uri="{FF2B5EF4-FFF2-40B4-BE49-F238E27FC236}">
                  <a16:creationId xmlns:a16="http://schemas.microsoft.com/office/drawing/2014/main" id="{DB2B5C54-D805-4E28-9C2C-7D994EFD0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8825" y="4411663"/>
              <a:ext cx="0" cy="265113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0" name="Line 133">
              <a:extLst>
                <a:ext uri="{FF2B5EF4-FFF2-40B4-BE49-F238E27FC236}">
                  <a16:creationId xmlns:a16="http://schemas.microsoft.com/office/drawing/2014/main" id="{F41D054C-9695-492C-9728-295CB837B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411663"/>
              <a:ext cx="63500" cy="0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1" name="Oval 134">
              <a:extLst>
                <a:ext uri="{FF2B5EF4-FFF2-40B4-BE49-F238E27FC236}">
                  <a16:creationId xmlns:a16="http://schemas.microsoft.com/office/drawing/2014/main" id="{53552762-801A-440B-9F86-41D439DA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651375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2" name="Freeform 135">
              <a:extLst>
                <a:ext uri="{FF2B5EF4-FFF2-40B4-BE49-F238E27FC236}">
                  <a16:creationId xmlns:a16="http://schemas.microsoft.com/office/drawing/2014/main" id="{05BAC647-B96F-4C85-9852-761120B267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3813" y="3560763"/>
              <a:ext cx="2863850" cy="1473200"/>
            </a:xfrm>
            <a:custGeom>
              <a:avLst/>
              <a:gdLst>
                <a:gd name="T0" fmla="*/ 0 w 4545"/>
                <a:gd name="T1" fmla="*/ 2269 h 2269"/>
                <a:gd name="T2" fmla="*/ 75 w 4545"/>
                <a:gd name="T3" fmla="*/ 2258 h 2269"/>
                <a:gd name="T4" fmla="*/ 454 w 4545"/>
                <a:gd name="T5" fmla="*/ 2118 h 2269"/>
                <a:gd name="T6" fmla="*/ 1818 w 4545"/>
                <a:gd name="T7" fmla="*/ 675 h 2269"/>
                <a:gd name="T8" fmla="*/ 2272 w 4545"/>
                <a:gd name="T9" fmla="*/ 246 h 2269"/>
                <a:gd name="T10" fmla="*/ 2727 w 4545"/>
                <a:gd name="T11" fmla="*/ 214 h 2269"/>
                <a:gd name="T12" fmla="*/ 3181 w 4545"/>
                <a:gd name="T13" fmla="*/ 145 h 2269"/>
                <a:gd name="T14" fmla="*/ 4545 w 4545"/>
                <a:gd name="T15" fmla="*/ 0 h 2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5" h="2269">
                  <a:moveTo>
                    <a:pt x="0" y="2269"/>
                  </a:moveTo>
                  <a:lnTo>
                    <a:pt x="75" y="2258"/>
                  </a:lnTo>
                  <a:lnTo>
                    <a:pt x="454" y="2118"/>
                  </a:lnTo>
                  <a:lnTo>
                    <a:pt x="1818" y="675"/>
                  </a:lnTo>
                  <a:lnTo>
                    <a:pt x="2272" y="246"/>
                  </a:lnTo>
                  <a:lnTo>
                    <a:pt x="2727" y="214"/>
                  </a:lnTo>
                  <a:lnTo>
                    <a:pt x="3181" y="145"/>
                  </a:lnTo>
                  <a:lnTo>
                    <a:pt x="454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3" name="Oval 136">
              <a:extLst>
                <a:ext uri="{FF2B5EF4-FFF2-40B4-BE49-F238E27FC236}">
                  <a16:creationId xmlns:a16="http://schemas.microsoft.com/office/drawing/2014/main" id="{A30C377E-C19D-4CCE-B7BA-F7D57E282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35363"/>
              <a:ext cx="38100" cy="41275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4" name="Line 137">
              <a:extLst>
                <a:ext uri="{FF2B5EF4-FFF2-40B4-BE49-F238E27FC236}">
                  <a16:creationId xmlns:a16="http://schemas.microsoft.com/office/drawing/2014/main" id="{778BA819-21FF-41E6-B802-9688ADB41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567113"/>
              <a:ext cx="0" cy="920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5" name="Line 138">
              <a:extLst>
                <a:ext uri="{FF2B5EF4-FFF2-40B4-BE49-F238E27FC236}">
                  <a16:creationId xmlns:a16="http://schemas.microsoft.com/office/drawing/2014/main" id="{E9374924-BF0F-492A-943C-92CB4E259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659188"/>
              <a:ext cx="65088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6" name="Line 139">
              <a:extLst>
                <a:ext uri="{FF2B5EF4-FFF2-40B4-BE49-F238E27FC236}">
                  <a16:creationId xmlns:a16="http://schemas.microsoft.com/office/drawing/2014/main" id="{23E5350B-37A1-4F9D-87AC-C64EFA0BE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9850" y="3475038"/>
              <a:ext cx="0" cy="920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7" name="Line 140">
              <a:extLst>
                <a:ext uri="{FF2B5EF4-FFF2-40B4-BE49-F238E27FC236}">
                  <a16:creationId xmlns:a16="http://schemas.microsoft.com/office/drawing/2014/main" id="{CAC79949-4A50-4474-B7DC-C145F6F6B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475038"/>
              <a:ext cx="65088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8" name="Oval 141">
              <a:extLst>
                <a:ext uri="{FF2B5EF4-FFF2-40B4-BE49-F238E27FC236}">
                  <a16:creationId xmlns:a16="http://schemas.microsoft.com/office/drawing/2014/main" id="{889C6B61-5708-4B7B-B953-351033D7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3543300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09" name="Line 142">
              <a:extLst>
                <a:ext uri="{FF2B5EF4-FFF2-40B4-BE49-F238E27FC236}">
                  <a16:creationId xmlns:a16="http://schemas.microsoft.com/office/drawing/2014/main" id="{54CE8D48-1BAC-471F-89D9-36E525204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659188"/>
              <a:ext cx="0" cy="1365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0" name="Line 143">
              <a:extLst>
                <a:ext uri="{FF2B5EF4-FFF2-40B4-BE49-F238E27FC236}">
                  <a16:creationId xmlns:a16="http://schemas.microsoft.com/office/drawing/2014/main" id="{8C57E653-7AF3-4674-A3D0-4E5628986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795713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1" name="Line 144">
              <a:extLst>
                <a:ext uri="{FF2B5EF4-FFF2-40B4-BE49-F238E27FC236}">
                  <a16:creationId xmlns:a16="http://schemas.microsoft.com/office/drawing/2014/main" id="{B8C97A56-D501-46B1-9659-BFDF3EA96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9563" y="3521075"/>
              <a:ext cx="0" cy="1381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2" name="Line 145">
              <a:extLst>
                <a:ext uri="{FF2B5EF4-FFF2-40B4-BE49-F238E27FC236}">
                  <a16:creationId xmlns:a16="http://schemas.microsoft.com/office/drawing/2014/main" id="{188577FC-D16F-4415-B592-C9CD7DB70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521075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3" name="Oval 146">
              <a:extLst>
                <a:ext uri="{FF2B5EF4-FFF2-40B4-BE49-F238E27FC236}">
                  <a16:creationId xmlns:a16="http://schemas.microsoft.com/office/drawing/2014/main" id="{7EC05A31-CB22-4CFA-8143-9F4CE9A9B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633788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4" name="Line 147">
              <a:extLst>
                <a:ext uri="{FF2B5EF4-FFF2-40B4-BE49-F238E27FC236}">
                  <a16:creationId xmlns:a16="http://schemas.microsoft.com/office/drawing/2014/main" id="{7E09AA68-F5C9-43D4-A92E-0D00FC94E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400" y="4595813"/>
              <a:ext cx="0" cy="2397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5" name="Line 148">
              <a:extLst>
                <a:ext uri="{FF2B5EF4-FFF2-40B4-BE49-F238E27FC236}">
                  <a16:creationId xmlns:a16="http://schemas.microsoft.com/office/drawing/2014/main" id="{638F6362-BC84-4321-A912-EE52B8BDA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835525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6" name="Line 149">
              <a:extLst>
                <a:ext uri="{FF2B5EF4-FFF2-40B4-BE49-F238E27FC236}">
                  <a16:creationId xmlns:a16="http://schemas.microsoft.com/office/drawing/2014/main" id="{AEB3F6C6-756B-4B83-A347-1FA823618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4356100"/>
              <a:ext cx="0" cy="2397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7" name="Line 150">
              <a:extLst>
                <a:ext uri="{FF2B5EF4-FFF2-40B4-BE49-F238E27FC236}">
                  <a16:creationId xmlns:a16="http://schemas.microsoft.com/office/drawing/2014/main" id="{AB6B5285-1303-430C-AD05-4283CBFB4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356100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8" name="Oval 151">
              <a:extLst>
                <a:ext uri="{FF2B5EF4-FFF2-40B4-BE49-F238E27FC236}">
                  <a16:creationId xmlns:a16="http://schemas.microsoft.com/office/drawing/2014/main" id="{936D180F-7987-4FD1-A9CB-9A9C4614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175" y="4570413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19" name="Line 152">
              <a:extLst>
                <a:ext uri="{FF2B5EF4-FFF2-40B4-BE49-F238E27FC236}">
                  <a16:creationId xmlns:a16="http://schemas.microsoft.com/office/drawing/2014/main" id="{9CDC9E8B-B6CF-4C68-AE5F-60FE19033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738" y="4873625"/>
              <a:ext cx="0" cy="37465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0" name="Line 153">
              <a:extLst>
                <a:ext uri="{FF2B5EF4-FFF2-40B4-BE49-F238E27FC236}">
                  <a16:creationId xmlns:a16="http://schemas.microsoft.com/office/drawing/2014/main" id="{BED0394F-FDD9-412C-88A6-38B35C534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5248275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1" name="Line 154">
              <a:extLst>
                <a:ext uri="{FF2B5EF4-FFF2-40B4-BE49-F238E27FC236}">
                  <a16:creationId xmlns:a16="http://schemas.microsoft.com/office/drawing/2014/main" id="{9D65B915-70CF-43A0-B384-B557FF700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738" y="4500563"/>
              <a:ext cx="0" cy="37306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2" name="Line 155">
              <a:extLst>
                <a:ext uri="{FF2B5EF4-FFF2-40B4-BE49-F238E27FC236}">
                  <a16:creationId xmlns:a16="http://schemas.microsoft.com/office/drawing/2014/main" id="{9D0935D8-846B-4EC1-B405-996F381B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500563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3" name="Oval 156">
              <a:extLst>
                <a:ext uri="{FF2B5EF4-FFF2-40B4-BE49-F238E27FC236}">
                  <a16:creationId xmlns:a16="http://schemas.microsoft.com/office/drawing/2014/main" id="{2249B978-16A7-46C2-BCDD-1CDA90D62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5" y="4849813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4" name="Line 157">
              <a:extLst>
                <a:ext uri="{FF2B5EF4-FFF2-40B4-BE49-F238E27FC236}">
                  <a16:creationId xmlns:a16="http://schemas.microsoft.com/office/drawing/2014/main" id="{91319F06-BDA7-46F1-BA14-3AC77F1DF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1488" y="4894263"/>
              <a:ext cx="0" cy="2905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5" name="Line 158">
              <a:extLst>
                <a:ext uri="{FF2B5EF4-FFF2-40B4-BE49-F238E27FC236}">
                  <a16:creationId xmlns:a16="http://schemas.microsoft.com/office/drawing/2014/main" id="{0356A18E-15EB-4AD1-8A76-B1A87D374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5184775"/>
              <a:ext cx="65088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6" name="Line 159">
              <a:extLst>
                <a:ext uri="{FF2B5EF4-FFF2-40B4-BE49-F238E27FC236}">
                  <a16:creationId xmlns:a16="http://schemas.microsoft.com/office/drawing/2014/main" id="{89A7A9D9-1230-42D9-B87C-E091E4F2E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4605338"/>
              <a:ext cx="0" cy="2889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7" name="Line 160">
              <a:extLst>
                <a:ext uri="{FF2B5EF4-FFF2-40B4-BE49-F238E27FC236}">
                  <a16:creationId xmlns:a16="http://schemas.microsoft.com/office/drawing/2014/main" id="{E981F8EB-6E5D-4A56-A427-A30B5FB63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605338"/>
              <a:ext cx="65088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8" name="Oval 161">
              <a:extLst>
                <a:ext uri="{FF2B5EF4-FFF2-40B4-BE49-F238E27FC236}">
                  <a16:creationId xmlns:a16="http://schemas.microsoft.com/office/drawing/2014/main" id="{2C64649E-C207-4A23-87F2-44B1EB6DF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870450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29" name="Line 162">
              <a:extLst>
                <a:ext uri="{FF2B5EF4-FFF2-40B4-BE49-F238E27FC236}">
                  <a16:creationId xmlns:a16="http://schemas.microsoft.com/office/drawing/2014/main" id="{10B2CE6B-3A12-4306-A990-7A4CCC4CE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825" y="4938713"/>
              <a:ext cx="0" cy="20161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0" name="Line 163">
              <a:extLst>
                <a:ext uri="{FF2B5EF4-FFF2-40B4-BE49-F238E27FC236}">
                  <a16:creationId xmlns:a16="http://schemas.microsoft.com/office/drawing/2014/main" id="{921703FE-3E8D-4483-84E5-01E7FABD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5140325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1" name="Line 164">
              <a:extLst>
                <a:ext uri="{FF2B5EF4-FFF2-40B4-BE49-F238E27FC236}">
                  <a16:creationId xmlns:a16="http://schemas.microsoft.com/office/drawing/2014/main" id="{927E682D-08DB-48D8-9B21-4AFA22BCF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8825" y="4738688"/>
              <a:ext cx="0" cy="20002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2" name="Line 165">
              <a:extLst>
                <a:ext uri="{FF2B5EF4-FFF2-40B4-BE49-F238E27FC236}">
                  <a16:creationId xmlns:a16="http://schemas.microsoft.com/office/drawing/2014/main" id="{93F7B998-64B9-4248-84E8-6EF0BB71F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738688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3" name="Oval 166">
              <a:extLst>
                <a:ext uri="{FF2B5EF4-FFF2-40B4-BE49-F238E27FC236}">
                  <a16:creationId xmlns:a16="http://schemas.microsoft.com/office/drawing/2014/main" id="{36215107-3982-41C4-83EC-09656916C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914900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4" name="Line 167">
              <a:extLst>
                <a:ext uri="{FF2B5EF4-FFF2-40B4-BE49-F238E27FC236}">
                  <a16:creationId xmlns:a16="http://schemas.microsoft.com/office/drawing/2014/main" id="{8DB483C6-4161-4FF6-A3C0-2CD69636D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7663" y="5033963"/>
              <a:ext cx="0" cy="2063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5" name="Line 168">
              <a:extLst>
                <a:ext uri="{FF2B5EF4-FFF2-40B4-BE49-F238E27FC236}">
                  <a16:creationId xmlns:a16="http://schemas.microsoft.com/office/drawing/2014/main" id="{8B09D170-F6DF-47D3-B6F8-3A0B84384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5913" y="5240338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6" name="Line 169">
              <a:extLst>
                <a:ext uri="{FF2B5EF4-FFF2-40B4-BE49-F238E27FC236}">
                  <a16:creationId xmlns:a16="http://schemas.microsoft.com/office/drawing/2014/main" id="{81130BEC-F3B1-47B6-B444-54CBD22C8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7663" y="4826000"/>
              <a:ext cx="0" cy="20796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7" name="Line 170">
              <a:extLst>
                <a:ext uri="{FF2B5EF4-FFF2-40B4-BE49-F238E27FC236}">
                  <a16:creationId xmlns:a16="http://schemas.microsoft.com/office/drawing/2014/main" id="{78CAAC72-6A72-4951-A892-71B4C244C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5913" y="4826000"/>
              <a:ext cx="6350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8" name="Oval 171">
              <a:extLst>
                <a:ext uri="{FF2B5EF4-FFF2-40B4-BE49-F238E27FC236}">
                  <a16:creationId xmlns:a16="http://schemas.microsoft.com/office/drawing/2014/main" id="{AF93EFF0-14BA-4AAD-A0CB-8B58B318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5438" y="5008563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39" name="Freeform 172">
              <a:extLst>
                <a:ext uri="{FF2B5EF4-FFF2-40B4-BE49-F238E27FC236}">
                  <a16:creationId xmlns:a16="http://schemas.microsoft.com/office/drawing/2014/main" id="{9D1BC52F-AC98-4625-8B5D-EA0DB3FEC5F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3813" y="3560763"/>
              <a:ext cx="2863850" cy="1546225"/>
            </a:xfrm>
            <a:custGeom>
              <a:avLst/>
              <a:gdLst>
                <a:gd name="T0" fmla="*/ 0 w 4545"/>
                <a:gd name="T1" fmla="*/ 2381 h 2381"/>
                <a:gd name="T2" fmla="*/ 75 w 4545"/>
                <a:gd name="T3" fmla="*/ 2260 h 2381"/>
                <a:gd name="T4" fmla="*/ 454 w 4545"/>
                <a:gd name="T5" fmla="*/ 2163 h 2381"/>
                <a:gd name="T6" fmla="*/ 1818 w 4545"/>
                <a:gd name="T7" fmla="*/ 816 h 2381"/>
                <a:gd name="T8" fmla="*/ 2272 w 4545"/>
                <a:gd name="T9" fmla="*/ 515 h 2381"/>
                <a:gd name="T10" fmla="*/ 2727 w 4545"/>
                <a:gd name="T11" fmla="*/ 418 h 2381"/>
                <a:gd name="T12" fmla="*/ 3181 w 4545"/>
                <a:gd name="T13" fmla="*/ 351 h 2381"/>
                <a:gd name="T14" fmla="*/ 4545 w 4545"/>
                <a:gd name="T1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5" h="2381">
                  <a:moveTo>
                    <a:pt x="0" y="2381"/>
                  </a:moveTo>
                  <a:lnTo>
                    <a:pt x="75" y="2260"/>
                  </a:lnTo>
                  <a:lnTo>
                    <a:pt x="454" y="2163"/>
                  </a:lnTo>
                  <a:lnTo>
                    <a:pt x="1818" y="816"/>
                  </a:lnTo>
                  <a:lnTo>
                    <a:pt x="2272" y="515"/>
                  </a:lnTo>
                  <a:lnTo>
                    <a:pt x="2727" y="418"/>
                  </a:lnTo>
                  <a:lnTo>
                    <a:pt x="3181" y="351"/>
                  </a:lnTo>
                  <a:lnTo>
                    <a:pt x="4545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0" name="Oval 173">
              <a:extLst>
                <a:ext uri="{FF2B5EF4-FFF2-40B4-BE49-F238E27FC236}">
                  <a16:creationId xmlns:a16="http://schemas.microsoft.com/office/drawing/2014/main" id="{19A75976-73E6-45CB-ACF3-74152671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35363"/>
              <a:ext cx="38100" cy="41275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1" name="Line 174">
              <a:extLst>
                <a:ext uri="{FF2B5EF4-FFF2-40B4-BE49-F238E27FC236}">
                  <a16:creationId xmlns:a16="http://schemas.microsoft.com/office/drawing/2014/main" id="{999A6C41-D5A6-49DF-9732-EDDA6C4F0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0" y="3638550"/>
              <a:ext cx="0" cy="79375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2" name="Line 175">
              <a:extLst>
                <a:ext uri="{FF2B5EF4-FFF2-40B4-BE49-F238E27FC236}">
                  <a16:creationId xmlns:a16="http://schemas.microsoft.com/office/drawing/2014/main" id="{4BCD4245-3E1A-497B-8C1C-7B492CF14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717925"/>
              <a:ext cx="65088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3" name="Line 176">
              <a:extLst>
                <a:ext uri="{FF2B5EF4-FFF2-40B4-BE49-F238E27FC236}">
                  <a16:creationId xmlns:a16="http://schemas.microsoft.com/office/drawing/2014/main" id="{023C38C3-1F11-47FC-80CC-621447933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9850" y="3560763"/>
              <a:ext cx="0" cy="77788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4" name="Line 177">
              <a:extLst>
                <a:ext uri="{FF2B5EF4-FFF2-40B4-BE49-F238E27FC236}">
                  <a16:creationId xmlns:a16="http://schemas.microsoft.com/office/drawing/2014/main" id="{18E4B9C9-F568-4AF9-8C1C-E606A9876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100" y="3560763"/>
              <a:ext cx="65088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5" name="Oval 178">
              <a:extLst>
                <a:ext uri="{FF2B5EF4-FFF2-40B4-BE49-F238E27FC236}">
                  <a16:creationId xmlns:a16="http://schemas.microsoft.com/office/drawing/2014/main" id="{9C0AE31F-BF8F-4ACB-A11B-997756BD7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3614738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6" name="Line 179">
              <a:extLst>
                <a:ext uri="{FF2B5EF4-FFF2-40B4-BE49-F238E27FC236}">
                  <a16:creationId xmlns:a16="http://schemas.microsoft.com/office/drawing/2014/main" id="{93AA5BCF-1A02-4EFE-9C92-49E9BFE30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702050"/>
              <a:ext cx="0" cy="15716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7" name="Line 180">
              <a:extLst>
                <a:ext uri="{FF2B5EF4-FFF2-40B4-BE49-F238E27FC236}">
                  <a16:creationId xmlns:a16="http://schemas.microsoft.com/office/drawing/2014/main" id="{27E0A3DB-1059-4F41-BF55-020D43B62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859213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8" name="Line 181">
              <a:extLst>
                <a:ext uri="{FF2B5EF4-FFF2-40B4-BE49-F238E27FC236}">
                  <a16:creationId xmlns:a16="http://schemas.microsoft.com/office/drawing/2014/main" id="{672B10DF-AC62-4596-AB29-38A7F8454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9563" y="3544888"/>
              <a:ext cx="0" cy="15716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49" name="Line 182">
              <a:extLst>
                <a:ext uri="{FF2B5EF4-FFF2-40B4-BE49-F238E27FC236}">
                  <a16:creationId xmlns:a16="http://schemas.microsoft.com/office/drawing/2014/main" id="{3B18DDF5-35CE-4D6F-83A0-EBB1759AD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813" y="3544888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0" name="Oval 183">
              <a:extLst>
                <a:ext uri="{FF2B5EF4-FFF2-40B4-BE49-F238E27FC236}">
                  <a16:creationId xmlns:a16="http://schemas.microsoft.com/office/drawing/2014/main" id="{A47879A2-9B86-419F-8304-D16AA422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676650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1" name="Line 184">
              <a:extLst>
                <a:ext uri="{FF2B5EF4-FFF2-40B4-BE49-F238E27FC236}">
                  <a16:creationId xmlns:a16="http://schemas.microsoft.com/office/drawing/2014/main" id="{4E669315-06D8-471D-923B-93B8B7337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400" y="4576763"/>
              <a:ext cx="0" cy="20161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2" name="Line 185">
              <a:extLst>
                <a:ext uri="{FF2B5EF4-FFF2-40B4-BE49-F238E27FC236}">
                  <a16:creationId xmlns:a16="http://schemas.microsoft.com/office/drawing/2014/main" id="{D503F1D7-BBAF-4A54-AC8B-8430910D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778375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3" name="Line 186">
              <a:extLst>
                <a:ext uri="{FF2B5EF4-FFF2-40B4-BE49-F238E27FC236}">
                  <a16:creationId xmlns:a16="http://schemas.microsoft.com/office/drawing/2014/main" id="{DE624240-A13A-4C6B-AFFA-70B2F80AA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8400" y="4375150"/>
              <a:ext cx="0" cy="20161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4" name="Line 187">
              <a:extLst>
                <a:ext uri="{FF2B5EF4-FFF2-40B4-BE49-F238E27FC236}">
                  <a16:creationId xmlns:a16="http://schemas.microsoft.com/office/drawing/2014/main" id="{838D26CE-D875-42A3-B38D-EB8D0E653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8238" y="4375150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5" name="Oval 188">
              <a:extLst>
                <a:ext uri="{FF2B5EF4-FFF2-40B4-BE49-F238E27FC236}">
                  <a16:creationId xmlns:a16="http://schemas.microsoft.com/office/drawing/2014/main" id="{C2B18B2C-B0C3-4C70-B006-ED69F90A6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175" y="4551363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6" name="Line 189">
              <a:extLst>
                <a:ext uri="{FF2B5EF4-FFF2-40B4-BE49-F238E27FC236}">
                  <a16:creationId xmlns:a16="http://schemas.microsoft.com/office/drawing/2014/main" id="{397523B1-E7AD-4164-AF9F-F8574AEF7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5738" y="4772025"/>
              <a:ext cx="0" cy="155575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7" name="Line 190">
              <a:extLst>
                <a:ext uri="{FF2B5EF4-FFF2-40B4-BE49-F238E27FC236}">
                  <a16:creationId xmlns:a16="http://schemas.microsoft.com/office/drawing/2014/main" id="{AA398AFE-76F9-40B0-A947-2C7E77C1B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927600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8" name="Line 191">
              <a:extLst>
                <a:ext uri="{FF2B5EF4-FFF2-40B4-BE49-F238E27FC236}">
                  <a16:creationId xmlns:a16="http://schemas.microsoft.com/office/drawing/2014/main" id="{CC1C4FBE-ECDD-4061-8F0F-76DF26AD0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738" y="4616450"/>
              <a:ext cx="0" cy="155575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9" name="Line 192">
              <a:extLst>
                <a:ext uri="{FF2B5EF4-FFF2-40B4-BE49-F238E27FC236}">
                  <a16:creationId xmlns:a16="http://schemas.microsoft.com/office/drawing/2014/main" id="{141E7D7E-0A7A-4E46-B479-1EFF4E4A8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3988" y="4616450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0" name="Oval 193">
              <a:extLst>
                <a:ext uri="{FF2B5EF4-FFF2-40B4-BE49-F238E27FC236}">
                  <a16:creationId xmlns:a16="http://schemas.microsoft.com/office/drawing/2014/main" id="{B7CD7744-7C59-4862-BA44-6591C57D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5" y="4746625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1" name="Line 194">
              <a:extLst>
                <a:ext uri="{FF2B5EF4-FFF2-40B4-BE49-F238E27FC236}">
                  <a16:creationId xmlns:a16="http://schemas.microsoft.com/office/drawing/2014/main" id="{EF0B76B9-9923-46CB-ACA2-59023599A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1488" y="4835525"/>
              <a:ext cx="0" cy="15081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2" name="Line 195">
              <a:extLst>
                <a:ext uri="{FF2B5EF4-FFF2-40B4-BE49-F238E27FC236}">
                  <a16:creationId xmlns:a16="http://schemas.microsoft.com/office/drawing/2014/main" id="{239D0C9A-BC82-4898-9233-B662E956C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986338"/>
              <a:ext cx="65088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3" name="Line 196">
              <a:extLst>
                <a:ext uri="{FF2B5EF4-FFF2-40B4-BE49-F238E27FC236}">
                  <a16:creationId xmlns:a16="http://schemas.microsoft.com/office/drawing/2014/main" id="{53544CB2-280C-4A54-AAF1-4FE2D2B43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1488" y="4684713"/>
              <a:ext cx="0" cy="15081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4" name="Line 197">
              <a:extLst>
                <a:ext uri="{FF2B5EF4-FFF2-40B4-BE49-F238E27FC236}">
                  <a16:creationId xmlns:a16="http://schemas.microsoft.com/office/drawing/2014/main" id="{99D7DC9C-617E-41F8-A6B4-F256796D0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8" y="4684713"/>
              <a:ext cx="65088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5" name="Oval 198">
              <a:extLst>
                <a:ext uri="{FF2B5EF4-FFF2-40B4-BE49-F238E27FC236}">
                  <a16:creationId xmlns:a16="http://schemas.microsoft.com/office/drawing/2014/main" id="{C1F4AF0B-717B-44C9-9D32-B52EED8F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810125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6" name="Line 199">
              <a:extLst>
                <a:ext uri="{FF2B5EF4-FFF2-40B4-BE49-F238E27FC236}">
                  <a16:creationId xmlns:a16="http://schemas.microsoft.com/office/drawing/2014/main" id="{1B918103-2A7B-47AC-9C0F-2AFF81EC9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8825" y="4878388"/>
              <a:ext cx="0" cy="20796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7" name="Line 200">
              <a:extLst>
                <a:ext uri="{FF2B5EF4-FFF2-40B4-BE49-F238E27FC236}">
                  <a16:creationId xmlns:a16="http://schemas.microsoft.com/office/drawing/2014/main" id="{FF8807F3-2C16-4E05-B3C7-FCADABEC9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5086350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8" name="Line 201">
              <a:extLst>
                <a:ext uri="{FF2B5EF4-FFF2-40B4-BE49-F238E27FC236}">
                  <a16:creationId xmlns:a16="http://schemas.microsoft.com/office/drawing/2014/main" id="{D1FDE676-C379-492F-AE92-9995C8835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8825" y="4670425"/>
              <a:ext cx="0" cy="207963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69" name="Line 202">
              <a:extLst>
                <a:ext uri="{FF2B5EF4-FFF2-40B4-BE49-F238E27FC236}">
                  <a16:creationId xmlns:a16="http://schemas.microsoft.com/office/drawing/2014/main" id="{13EAA5E7-13A1-4CC7-9797-2AC77D5F6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7075" y="4670425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70" name="Oval 203">
              <a:extLst>
                <a:ext uri="{FF2B5EF4-FFF2-40B4-BE49-F238E27FC236}">
                  <a16:creationId xmlns:a16="http://schemas.microsoft.com/office/drawing/2014/main" id="{3A33BCB4-462A-425E-92E6-BCB7F03C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852988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71" name="Line 204">
              <a:extLst>
                <a:ext uri="{FF2B5EF4-FFF2-40B4-BE49-F238E27FC236}">
                  <a16:creationId xmlns:a16="http://schemas.microsoft.com/office/drawing/2014/main" id="{D6963EAA-23D5-4827-8A19-0B8176655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7663" y="5106988"/>
              <a:ext cx="0" cy="371475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2" name="Line 206">
              <a:extLst>
                <a:ext uri="{FF2B5EF4-FFF2-40B4-BE49-F238E27FC236}">
                  <a16:creationId xmlns:a16="http://schemas.microsoft.com/office/drawing/2014/main" id="{87920FD8-70E8-4054-8AD0-70D14FEA7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5913" y="5478463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3" name="Line 207">
              <a:extLst>
                <a:ext uri="{FF2B5EF4-FFF2-40B4-BE49-F238E27FC236}">
                  <a16:creationId xmlns:a16="http://schemas.microsoft.com/office/drawing/2014/main" id="{7FF19868-0A1B-4AA7-B667-9CDF4B4E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7663" y="4735513"/>
              <a:ext cx="0" cy="371475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4" name="Line 208">
              <a:extLst>
                <a:ext uri="{FF2B5EF4-FFF2-40B4-BE49-F238E27FC236}">
                  <a16:creationId xmlns:a16="http://schemas.microsoft.com/office/drawing/2014/main" id="{B50DD497-125D-435E-A770-FEC658A07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5913" y="4735513"/>
              <a:ext cx="6350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5" name="Oval 209">
              <a:extLst>
                <a:ext uri="{FF2B5EF4-FFF2-40B4-BE49-F238E27FC236}">
                  <a16:creationId xmlns:a16="http://schemas.microsoft.com/office/drawing/2014/main" id="{13DA91A3-37B8-4B31-B8BA-5C0C5F4CC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5438" y="5081588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7" name="Rectangle 211">
              <a:extLst>
                <a:ext uri="{FF2B5EF4-FFF2-40B4-BE49-F238E27FC236}">
                  <a16:creationId xmlns:a16="http://schemas.microsoft.com/office/drawing/2014/main" id="{A2798B80-4BA8-48C0-B0EA-90DD18EBD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345" y="3427413"/>
              <a:ext cx="521676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0.5 mg</a:t>
              </a:r>
            </a:p>
          </p:txBody>
        </p:sp>
        <p:sp>
          <p:nvSpPr>
            <p:cNvPr id="158" name="Line 212">
              <a:extLst>
                <a:ext uri="{FF2B5EF4-FFF2-40B4-BE49-F238E27FC236}">
                  <a16:creationId xmlns:a16="http://schemas.microsoft.com/office/drawing/2014/main" id="{919BDE61-4622-4641-B575-A995BFFE4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5188" y="3513932"/>
              <a:ext cx="196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9" name="Oval 213">
              <a:extLst>
                <a:ext uri="{FF2B5EF4-FFF2-40B4-BE49-F238E27FC236}">
                  <a16:creationId xmlns:a16="http://schemas.microsoft.com/office/drawing/2014/main" id="{6C80E532-F8FB-4613-A874-50E22A8D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3490913"/>
              <a:ext cx="38100" cy="41275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0" name="Rectangle 214">
              <a:extLst>
                <a:ext uri="{FF2B5EF4-FFF2-40B4-BE49-F238E27FC236}">
                  <a16:creationId xmlns:a16="http://schemas.microsoft.com/office/drawing/2014/main" id="{0E6A4819-6511-46C1-8DFC-30678F93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345" y="3556000"/>
              <a:ext cx="431732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 mg</a:t>
              </a:r>
            </a:p>
          </p:txBody>
        </p:sp>
        <p:sp>
          <p:nvSpPr>
            <p:cNvPr id="161" name="Line 215">
              <a:extLst>
                <a:ext uri="{FF2B5EF4-FFF2-40B4-BE49-F238E27FC236}">
                  <a16:creationId xmlns:a16="http://schemas.microsoft.com/office/drawing/2014/main" id="{F4EF5252-2544-44F1-81B7-CA189B4EE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5188" y="3642519"/>
              <a:ext cx="196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2" name="Oval 216">
              <a:extLst>
                <a:ext uri="{FF2B5EF4-FFF2-40B4-BE49-F238E27FC236}">
                  <a16:creationId xmlns:a16="http://schemas.microsoft.com/office/drawing/2014/main" id="{60ECD3A4-9E29-4C5D-9CEC-6B4DBEB9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3619500"/>
              <a:ext cx="38100" cy="396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3" name="Rectangle 217">
              <a:extLst>
                <a:ext uri="{FF2B5EF4-FFF2-40B4-BE49-F238E27FC236}">
                  <a16:creationId xmlns:a16="http://schemas.microsoft.com/office/drawing/2014/main" id="{A0EC6646-9B25-4CEE-8D95-96888DF0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345" y="3683000"/>
              <a:ext cx="431732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2 mg</a:t>
              </a:r>
            </a:p>
          </p:txBody>
        </p:sp>
        <p:sp>
          <p:nvSpPr>
            <p:cNvPr id="164" name="Line 218">
              <a:extLst>
                <a:ext uri="{FF2B5EF4-FFF2-40B4-BE49-F238E27FC236}">
                  <a16:creationId xmlns:a16="http://schemas.microsoft.com/office/drawing/2014/main" id="{C40B4218-8356-4760-9FB6-39C57059A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5188" y="3771107"/>
              <a:ext cx="1968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5" name="Oval 219">
              <a:extLst>
                <a:ext uri="{FF2B5EF4-FFF2-40B4-BE49-F238E27FC236}">
                  <a16:creationId xmlns:a16="http://schemas.microsoft.com/office/drawing/2014/main" id="{32F4CC8B-A116-4D0B-AB54-EBFB6FF1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3748088"/>
              <a:ext cx="38100" cy="3968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6" name="Rectangle 220">
              <a:extLst>
                <a:ext uri="{FF2B5EF4-FFF2-40B4-BE49-F238E27FC236}">
                  <a16:creationId xmlns:a16="http://schemas.microsoft.com/office/drawing/2014/main" id="{B9F07750-9316-40CD-81B6-986B1E1E1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345" y="3811588"/>
              <a:ext cx="491695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10 mg</a:t>
              </a:r>
            </a:p>
          </p:txBody>
        </p:sp>
        <p:sp>
          <p:nvSpPr>
            <p:cNvPr id="167" name="Line 221">
              <a:extLst>
                <a:ext uri="{FF2B5EF4-FFF2-40B4-BE49-F238E27FC236}">
                  <a16:creationId xmlns:a16="http://schemas.microsoft.com/office/drawing/2014/main" id="{8F0E37BF-2F3D-4184-BE65-83BE58F6F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5188" y="3899694"/>
              <a:ext cx="1968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8" name="Oval 222">
              <a:extLst>
                <a:ext uri="{FF2B5EF4-FFF2-40B4-BE49-F238E27FC236}">
                  <a16:creationId xmlns:a16="http://schemas.microsoft.com/office/drawing/2014/main" id="{DE3472DD-196C-42F9-B20A-2A52F23E4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3876675"/>
              <a:ext cx="38100" cy="3968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69" name="Rectangle 223">
              <a:extLst>
                <a:ext uri="{FF2B5EF4-FFF2-40B4-BE49-F238E27FC236}">
                  <a16:creationId xmlns:a16="http://schemas.microsoft.com/office/drawing/2014/main" id="{2ED233A1-B15D-4290-8732-77DAEA2A0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345" y="3951288"/>
              <a:ext cx="491695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dirty="0">
                  <a:solidFill>
                    <a:srgbClr val="37424A"/>
                  </a:solidFill>
                </a:rPr>
                <a:t>ISL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30 mg</a:t>
              </a:r>
            </a:p>
          </p:txBody>
        </p:sp>
        <p:sp>
          <p:nvSpPr>
            <p:cNvPr id="170" name="Line 224">
              <a:extLst>
                <a:ext uri="{FF2B5EF4-FFF2-40B4-BE49-F238E27FC236}">
                  <a16:creationId xmlns:a16="http://schemas.microsoft.com/office/drawing/2014/main" id="{F628F1F9-1249-4AA3-B53B-2AE629BB4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5188" y="4028282"/>
              <a:ext cx="19685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1" name="Oval 225">
              <a:extLst>
                <a:ext uri="{FF2B5EF4-FFF2-40B4-BE49-F238E27FC236}">
                  <a16:creationId xmlns:a16="http://schemas.microsoft.com/office/drawing/2014/main" id="{56F175B4-FEC3-4CA3-8EB8-2226580BC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4005263"/>
              <a:ext cx="38100" cy="39688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>
            <a:extLst>
              <a:ext uri="{FF2B5EF4-FFF2-40B4-BE49-F238E27FC236}">
                <a16:creationId xmlns:a16="http://schemas.microsoft.com/office/drawing/2014/main" id="{28E77092-E5DC-498B-AEAD-A0CB7D27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 Implant Design Similar to Nexplanon</a:t>
            </a:r>
            <a:r>
              <a:rPr lang="en-US" baseline="30000" dirty="0"/>
              <a:t>®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AA4B66-7A0F-441B-AECC-E8F4AE69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82" y="1573968"/>
            <a:ext cx="6362443" cy="4506160"/>
          </a:xfrm>
        </p:spPr>
        <p:txBody>
          <a:bodyPr>
            <a:normAutofit/>
          </a:bodyPr>
          <a:lstStyle/>
          <a:p>
            <a:r>
              <a:rPr lang="en-US" sz="2200" dirty="0"/>
              <a:t>ISL implant based on </a:t>
            </a:r>
            <a:r>
              <a:rPr lang="en-US" sz="2200" dirty="0" err="1"/>
              <a:t>Implanon</a:t>
            </a:r>
            <a:r>
              <a:rPr lang="en-US" sz="2200" baseline="30000" dirty="0"/>
              <a:t>®</a:t>
            </a:r>
            <a:r>
              <a:rPr lang="en-US" sz="2200" dirty="0"/>
              <a:t>/Nexplanon</a:t>
            </a:r>
            <a:r>
              <a:rPr lang="en-US" sz="2200" baseline="30000" dirty="0"/>
              <a:t>®</a:t>
            </a:r>
          </a:p>
          <a:p>
            <a:pPr lvl="1"/>
            <a:r>
              <a:rPr lang="en-US" sz="2200" dirty="0"/>
              <a:t>Uses same polymer</a:t>
            </a:r>
          </a:p>
          <a:p>
            <a:pPr lvl="1"/>
            <a:r>
              <a:rPr lang="en-US" sz="2200" dirty="0"/>
              <a:t>Removable (not </a:t>
            </a:r>
            <a:r>
              <a:rPr lang="en-US" sz="2200" dirty="0" err="1"/>
              <a:t>bioerodible</a:t>
            </a:r>
            <a:r>
              <a:rPr lang="en-US" sz="2200" dirty="0"/>
              <a:t>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C4C1528-D92E-449D-AFE4-96A27EAAB6DA}"/>
              </a:ext>
            </a:extLst>
          </p:cNvPr>
          <p:cNvSpPr txBox="1"/>
          <p:nvPr/>
        </p:nvSpPr>
        <p:spPr>
          <a:xfrm>
            <a:off x="2833927" y="4816549"/>
            <a:ext cx="959293" cy="7999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9" name="Rounded Rectangle 30">
            <a:extLst>
              <a:ext uri="{FF2B5EF4-FFF2-40B4-BE49-F238E27FC236}">
                <a16:creationId xmlns:a16="http://schemas.microsoft.com/office/drawing/2014/main" id="{263F4C4A-F956-464F-96C9-523D971A1401}"/>
              </a:ext>
            </a:extLst>
          </p:cNvPr>
          <p:cNvSpPr/>
          <p:nvPr/>
        </p:nvSpPr>
        <p:spPr>
          <a:xfrm>
            <a:off x="3646303" y="5101117"/>
            <a:ext cx="1883237" cy="5684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8" b="1" dirty="0">
                <a:solidFill>
                  <a:srgbClr val="000000"/>
                </a:solidFill>
                <a:latin typeface="Arial Narrow"/>
                <a:cs typeface="Calibri" panose="020F0502020204030204" pitchFamily="34" charset="0"/>
              </a:rPr>
              <a:t>ISL</a:t>
            </a:r>
            <a:endParaRPr kumimoji="0" lang="en-US" sz="319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0" name="Rounded Rectangle 31">
            <a:extLst>
              <a:ext uri="{FF2B5EF4-FFF2-40B4-BE49-F238E27FC236}">
                <a16:creationId xmlns:a16="http://schemas.microsoft.com/office/drawing/2014/main" id="{7CC9C253-F722-405B-9F66-37B07328F463}"/>
              </a:ext>
            </a:extLst>
          </p:cNvPr>
          <p:cNvSpPr/>
          <p:nvPr/>
        </p:nvSpPr>
        <p:spPr>
          <a:xfrm>
            <a:off x="1107626" y="5095980"/>
            <a:ext cx="1883237" cy="5684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Polymer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7339E553-6E81-4928-BCA4-4124F79D0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9833"/>
          <a:stretch/>
        </p:blipFill>
        <p:spPr bwMode="auto">
          <a:xfrm>
            <a:off x="1694159" y="3141788"/>
            <a:ext cx="2260908" cy="14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8AFD922-15DF-4217-9145-C25B8DF73DC3}"/>
              </a:ext>
            </a:extLst>
          </p:cNvPr>
          <p:cNvGrpSpPr/>
          <p:nvPr/>
        </p:nvGrpSpPr>
        <p:grpSpPr>
          <a:xfrm>
            <a:off x="7404318" y="1361190"/>
            <a:ext cx="4174907" cy="760974"/>
            <a:chOff x="135148" y="1175214"/>
            <a:chExt cx="3429192" cy="625050"/>
          </a:xfrm>
        </p:grpSpPr>
        <p:pic>
          <p:nvPicPr>
            <p:cNvPr id="200" name="Picture 2" descr="http://image.slidesharecdn.com/newresearchesoncontraceptivesiucdsterilisation-090819082939-phpapp01/95/new-researches-on-contraceptivesiucd-sterilisation-42-728.jpg?cb=1250670717">
              <a:extLst>
                <a:ext uri="{FF2B5EF4-FFF2-40B4-BE49-F238E27FC236}">
                  <a16:creationId xmlns:a16="http://schemas.microsoft.com/office/drawing/2014/main" id="{1FAB773A-15B2-47CF-A4EF-071066C84D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6" t="23696" r="9962" b="67057"/>
            <a:stretch/>
          </p:blipFill>
          <p:spPr bwMode="auto">
            <a:xfrm>
              <a:off x="135148" y="1175214"/>
              <a:ext cx="2719449" cy="2553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</p:pic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3681F139-DF05-4E4D-A864-1E4765914FF2}"/>
                </a:ext>
              </a:extLst>
            </p:cNvPr>
            <p:cNvCxnSpPr/>
            <p:nvPr/>
          </p:nvCxnSpPr>
          <p:spPr>
            <a:xfrm>
              <a:off x="135148" y="1472716"/>
              <a:ext cx="2594403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29B29BE-9881-4F36-80A9-32FE86689F98}"/>
                </a:ext>
              </a:extLst>
            </p:cNvPr>
            <p:cNvSpPr txBox="1"/>
            <p:nvPr/>
          </p:nvSpPr>
          <p:spPr>
            <a:xfrm>
              <a:off x="1187354" y="1554604"/>
              <a:ext cx="559559" cy="2456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cm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111721C3-D5D8-465C-B5F2-90589B60A0CD}"/>
                </a:ext>
              </a:extLst>
            </p:cNvPr>
            <p:cNvCxnSpPr/>
            <p:nvPr/>
          </p:nvCxnSpPr>
          <p:spPr>
            <a:xfrm>
              <a:off x="2854597" y="1175214"/>
              <a:ext cx="0" cy="30175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F504BA0-54BC-4C79-9189-15362C411467}"/>
                </a:ext>
              </a:extLst>
            </p:cNvPr>
            <p:cNvSpPr txBox="1"/>
            <p:nvPr/>
          </p:nvSpPr>
          <p:spPr>
            <a:xfrm>
              <a:off x="3004781" y="1227056"/>
              <a:ext cx="559559" cy="2456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Calibri" panose="020F0502020204030204" pitchFamily="34" charset="0"/>
                </a:rPr>
                <a:t>2 mm</a:t>
              </a:r>
            </a:p>
          </p:txBody>
        </p:sp>
      </p:grpSp>
      <p:pic>
        <p:nvPicPr>
          <p:cNvPr id="154" name="Picture 2" descr="http://cdn.blisstree.com/files/2011/10/implanon-640x409.png">
            <a:extLst>
              <a:ext uri="{FF2B5EF4-FFF2-40B4-BE49-F238E27FC236}">
                <a16:creationId xmlns:a16="http://schemas.microsoft.com/office/drawing/2014/main" id="{125E49C0-B59E-4C4D-9FE1-F7531AD95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r="8739"/>
          <a:stretch/>
        </p:blipFill>
        <p:spPr bwMode="auto">
          <a:xfrm>
            <a:off x="7004230" y="2188874"/>
            <a:ext cx="1805059" cy="1321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">
            <a:extLst>
              <a:ext uri="{FF2B5EF4-FFF2-40B4-BE49-F238E27FC236}">
                <a16:creationId xmlns:a16="http://schemas.microsoft.com/office/drawing/2014/main" id="{3CC95DA2-1380-4A94-8D9F-4FC371F6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6" y="2191772"/>
            <a:ext cx="1297305" cy="132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7531096F-0735-431F-A65F-F706D764A92A}"/>
              </a:ext>
            </a:extLst>
          </p:cNvPr>
          <p:cNvSpPr txBox="1"/>
          <p:nvPr/>
        </p:nvSpPr>
        <p:spPr>
          <a:xfrm>
            <a:off x="6160150" y="3445715"/>
            <a:ext cx="3357247" cy="37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Nexplanon</a:t>
            </a:r>
            <a:r>
              <a:rPr kumimoji="0" lang="en-US" sz="1865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®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EEAD0A6-5F8D-460F-A1C7-7B27081B8FD2}"/>
              </a:ext>
            </a:extLst>
          </p:cNvPr>
          <p:cNvSpPr txBox="1"/>
          <p:nvPr/>
        </p:nvSpPr>
        <p:spPr>
          <a:xfrm>
            <a:off x="8831694" y="3478290"/>
            <a:ext cx="3357247" cy="379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  <a:cs typeface="Calibri"/>
              </a:rPr>
              <a:t>XRCT of </a:t>
            </a:r>
            <a:r>
              <a:rPr lang="en-US" sz="1865" dirty="0">
                <a:solidFill>
                  <a:prstClr val="black"/>
                </a:solidFill>
                <a:latin typeface="Arial Narrow"/>
                <a:cs typeface="Calibri" panose="020F0502020204030204" pitchFamily="34" charset="0"/>
              </a:rPr>
              <a:t>ISL</a:t>
            </a: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 implant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ED0D6-C990-4BE8-80CD-FA2E1DCD0B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664" b="3807"/>
          <a:stretch/>
        </p:blipFill>
        <p:spPr>
          <a:xfrm>
            <a:off x="6530911" y="3898461"/>
            <a:ext cx="4016593" cy="2924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BCD24C-206C-470A-8E3D-FEA1F9C652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146" b="48355"/>
          <a:stretch/>
        </p:blipFill>
        <p:spPr>
          <a:xfrm>
            <a:off x="10491148" y="3971467"/>
            <a:ext cx="1494278" cy="1496183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F9B7B15-F290-48BF-B961-C29D2D4EC91C}"/>
              </a:ext>
            </a:extLst>
          </p:cNvPr>
          <p:cNvSpPr txBox="1">
            <a:spLocks/>
          </p:cNvSpPr>
          <p:nvPr/>
        </p:nvSpPr>
        <p:spPr>
          <a:xfrm>
            <a:off x="641787" y="2778513"/>
            <a:ext cx="6362443" cy="449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95000"/>
              <a:buFont typeface="Arial Black" panose="020B0A04020102020204" pitchFamily="34" charset="0"/>
              <a:buChar char="•"/>
              <a:defRPr sz="24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60375" indent="-233363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 Narrow" panose="020B0606020202030204" pitchFamily="34" charset="0"/>
              <a:buChar char="–"/>
              <a:defRPr sz="24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687388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SzPct val="95000"/>
              <a:buFont typeface="Arial Black" panose="020B0A04020102020204" pitchFamily="34" charset="0"/>
              <a:buChar char="•"/>
              <a:defRPr sz="20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914400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5000"/>
              <a:buFont typeface="Arial Narrow" panose="020B0606020202030204" pitchFamily="34" charset="0"/>
              <a:buChar char="–"/>
              <a:defRPr sz="20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141413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 Black" panose="020B0A04020102020204" pitchFamily="34" charset="0"/>
              <a:buChar char="•"/>
              <a:defRPr sz="18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r>
              <a:rPr kumimoji="0" lang="en-US" sz="22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Able to use Nexplanon</a:t>
            </a:r>
            <a:r>
              <a:rPr kumimoji="0" lang="en-US" sz="2200" b="0" i="0" u="none" strike="noStrike" kern="600" cap="none" spc="30" normalizeH="0" baseline="3000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®</a:t>
            </a:r>
            <a:r>
              <a:rPr kumimoji="0" lang="en-US" sz="22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 applicator</a:t>
            </a:r>
          </a:p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endParaRPr kumimoji="0" lang="en-US" sz="2200" b="0" i="0" u="none" strike="noStrike" kern="600" cap="none" spc="3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endParaRPr kumimoji="0" lang="en-US" sz="2200" b="0" i="0" u="none" strike="noStrike" kern="600" cap="none" spc="3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endParaRPr kumimoji="0" lang="en-US" sz="2200" b="0" i="0" u="none" strike="noStrike" kern="600" cap="none" spc="3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r>
              <a:rPr kumimoji="0" lang="en-US" sz="22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Initial trial uses prototype implant</a:t>
            </a:r>
          </a:p>
          <a:p>
            <a:pPr marL="227013" marR="0" lvl="0" indent="-227013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 Black" panose="020B0A04020102020204" pitchFamily="34" charset="0"/>
              <a:buChar char="•"/>
              <a:tabLst/>
              <a:defRPr/>
            </a:pPr>
            <a:endParaRPr kumimoji="0" lang="en-US" sz="2200" b="0" i="0" u="none" strike="noStrike" kern="600" cap="none" spc="3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0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384" y="269931"/>
            <a:ext cx="10959841" cy="1152354"/>
          </a:xfrm>
        </p:spPr>
        <p:txBody>
          <a:bodyPr/>
          <a:lstStyle/>
          <a:p>
            <a:r>
              <a:rPr lang="en-US" dirty="0"/>
              <a:t>Translational PK/PD Modeling Supports PrEP Exposure Threshold of 0.05 pmol/10</a:t>
            </a:r>
            <a:r>
              <a:rPr lang="en-US" baseline="30000" dirty="0"/>
              <a:t>6</a:t>
            </a:r>
            <a:r>
              <a:rPr lang="en-US" dirty="0"/>
              <a:t> Cells ISL-TP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98DD99-64CC-4024-8C23-66E7460E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82" y="1627133"/>
            <a:ext cx="4809868" cy="4506160"/>
          </a:xfrm>
        </p:spPr>
        <p:txBody>
          <a:bodyPr>
            <a:normAutofit/>
          </a:bodyPr>
          <a:lstStyle/>
          <a:p>
            <a:r>
              <a:rPr lang="en-US" sz="2000" dirty="0"/>
              <a:t>Threshold of </a:t>
            </a:r>
            <a:r>
              <a:rPr lang="en-US" sz="2000" b="1" dirty="0">
                <a:solidFill>
                  <a:schemeClr val="accent1"/>
                </a:solidFill>
              </a:rPr>
              <a:t>0.05 pmol/10</a:t>
            </a:r>
            <a:r>
              <a:rPr lang="en-US" sz="2000" b="1" baseline="30000" dirty="0">
                <a:solidFill>
                  <a:schemeClr val="accent1"/>
                </a:solidFill>
              </a:rPr>
              <a:t>6</a:t>
            </a:r>
            <a:r>
              <a:rPr lang="en-US" sz="2000" b="1" dirty="0">
                <a:solidFill>
                  <a:schemeClr val="accent1"/>
                </a:solidFill>
              </a:rPr>
              <a:t> cells </a:t>
            </a:r>
            <a:r>
              <a:rPr lang="en-US" sz="2000" dirty="0"/>
              <a:t>supported by:</a:t>
            </a:r>
          </a:p>
          <a:p>
            <a:pPr lvl="1"/>
            <a:r>
              <a:rPr lang="en-US" sz="2000" dirty="0"/>
              <a:t>ISL rhesus macaque SIV study </a:t>
            </a:r>
          </a:p>
          <a:p>
            <a:pPr lvl="1"/>
            <a:r>
              <a:rPr lang="en-US" sz="2000" dirty="0"/>
              <a:t>Efficacious concentrations at 0.5 mg</a:t>
            </a:r>
          </a:p>
          <a:p>
            <a:pPr marL="227012" lvl="1" indent="0">
              <a:buNone/>
            </a:pPr>
            <a:endParaRPr lang="en-US" sz="2000" dirty="0"/>
          </a:p>
          <a:p>
            <a:r>
              <a:rPr lang="en-US" sz="2000" dirty="0"/>
              <a:t>0.05 pmol/10</a:t>
            </a:r>
            <a:r>
              <a:rPr lang="en-US" sz="2000" baseline="30000" dirty="0"/>
              <a:t>6</a:t>
            </a:r>
            <a:r>
              <a:rPr lang="en-US" sz="2000" dirty="0"/>
              <a:t> cells = ~5.0x in vitro IC</a:t>
            </a:r>
            <a:r>
              <a:rPr lang="en-US" sz="2000" baseline="-25000" dirty="0"/>
              <a:t>50</a:t>
            </a:r>
          </a:p>
          <a:p>
            <a:pPr lvl="1"/>
            <a:r>
              <a:rPr lang="en-US" sz="2000" dirty="0"/>
              <a:t>In vitro WT IC</a:t>
            </a:r>
            <a:r>
              <a:rPr lang="en-US" sz="2000" baseline="-25000" dirty="0"/>
              <a:t>50</a:t>
            </a:r>
            <a:r>
              <a:rPr lang="en-US" sz="2000" dirty="0"/>
              <a:t> of ISL-TP is</a:t>
            </a:r>
            <a:br>
              <a:rPr lang="en-US" sz="2000" dirty="0"/>
            </a:br>
            <a:r>
              <a:rPr lang="en-US" sz="2000" dirty="0"/>
              <a:t>~0.01 pmol/10</a:t>
            </a:r>
            <a:r>
              <a:rPr lang="en-US" sz="2000" baseline="30000" dirty="0"/>
              <a:t>6</a:t>
            </a:r>
            <a:r>
              <a:rPr lang="en-US" sz="2000" dirty="0"/>
              <a:t> cells</a:t>
            </a:r>
          </a:p>
          <a:p>
            <a:pPr lvl="1"/>
            <a:r>
              <a:rPr lang="en-US" sz="2000" dirty="0"/>
              <a:t>0.05 pmol/10</a:t>
            </a:r>
            <a:r>
              <a:rPr lang="en-US" sz="2000" baseline="30000" dirty="0"/>
              <a:t>6</a:t>
            </a:r>
            <a:r>
              <a:rPr lang="en-US" sz="2000" dirty="0"/>
              <a:t> cells ISL-TP also</a:t>
            </a:r>
            <a:br>
              <a:rPr lang="en-US" sz="2000" dirty="0"/>
            </a:br>
            <a:r>
              <a:rPr lang="en-US" sz="2000" dirty="0"/>
              <a:t>covers in vitro IC</a:t>
            </a:r>
            <a:r>
              <a:rPr lang="en-US" sz="2000" baseline="-25000" dirty="0"/>
              <a:t>50</a:t>
            </a:r>
            <a:r>
              <a:rPr lang="en-US" sz="2000" dirty="0"/>
              <a:t> for M184I/V</a:t>
            </a:r>
          </a:p>
          <a:p>
            <a:endParaRPr lang="en-US" sz="20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2CC39A6-B0A5-4BDE-B1C0-2BAAEF65154E}"/>
              </a:ext>
            </a:extLst>
          </p:cNvPr>
          <p:cNvSpPr txBox="1"/>
          <p:nvPr/>
        </p:nvSpPr>
        <p:spPr>
          <a:xfrm>
            <a:off x="620713" y="5039888"/>
            <a:ext cx="4427805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600" cap="none" spc="31" normalizeH="0" baseline="0" noProof="0" dirty="0">
                <a:ln>
                  <a:noFill/>
                </a:ln>
                <a:solidFill>
                  <a:srgbClr val="00877C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Goal is to maintain concentrations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77C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Wingdings" panose="05000000000000000000" pitchFamily="2" charset="2"/>
              </a:rPr>
              <a:t>above 0.05 pmol/</a:t>
            </a:r>
            <a:r>
              <a:rPr kumimoji="0" lang="en-US" sz="2000" b="1" i="0" u="none" strike="noStrike" kern="600" cap="none" spc="31" normalizeH="0" baseline="0" noProof="0" dirty="0">
                <a:ln>
                  <a:noFill/>
                </a:ln>
                <a:solidFill>
                  <a:srgbClr val="00877C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10</a:t>
            </a:r>
            <a:r>
              <a:rPr kumimoji="0" lang="en-US" sz="2000" b="1" i="0" u="none" strike="noStrike" kern="600" cap="none" spc="31" normalizeH="0" baseline="30000" noProof="0" dirty="0">
                <a:ln>
                  <a:noFill/>
                </a:ln>
                <a:solidFill>
                  <a:srgbClr val="00877C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6</a:t>
            </a:r>
            <a:r>
              <a:rPr kumimoji="0" lang="en-US" sz="2000" b="1" i="0" u="none" strike="noStrike" kern="600" cap="none" spc="31" normalizeH="0" baseline="0" noProof="0" dirty="0">
                <a:ln>
                  <a:noFill/>
                </a:ln>
                <a:solidFill>
                  <a:srgbClr val="00877C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 cells for the entire duration of implant placement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77C"/>
              </a:solidFill>
              <a:effectLst/>
              <a:uLnTx/>
              <a:uFillTx/>
              <a:latin typeface="Arial Narrow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C87F6-689A-4F8E-BCA8-28E238B48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1515757"/>
            <a:ext cx="6547671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427BBCE3-1557-47A7-8FAC-77E2ECF6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DA6BA-752E-4395-A5AD-926B10F6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82" y="1573968"/>
            <a:ext cx="4324758" cy="4506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Double-blind, placebo-controlled trial in healthy individuals</a:t>
            </a:r>
          </a:p>
          <a:p>
            <a:pPr lvl="1"/>
            <a:r>
              <a:rPr lang="en-US" dirty="0"/>
              <a:t>Panel A: 54 mg </a:t>
            </a:r>
          </a:p>
          <a:p>
            <a:pPr lvl="1"/>
            <a:r>
              <a:rPr lang="en-US" dirty="0"/>
              <a:t>Panel B: 62 mg</a:t>
            </a:r>
          </a:p>
          <a:p>
            <a:r>
              <a:rPr lang="en-US" dirty="0"/>
              <a:t>Eight (6 + 2 design) per panel</a:t>
            </a:r>
          </a:p>
          <a:p>
            <a:r>
              <a:rPr lang="en-US" dirty="0"/>
              <a:t>Implant placed </a:t>
            </a:r>
            <a:r>
              <a:rPr lang="en-US" dirty="0" err="1"/>
              <a:t>subdermally</a:t>
            </a:r>
            <a:r>
              <a:rPr lang="en-US" dirty="0"/>
              <a:t> in upper arm of nondominant hand</a:t>
            </a:r>
          </a:p>
          <a:p>
            <a:r>
              <a:rPr lang="en-US" dirty="0"/>
              <a:t>Implant in place 12 weeks, followed by 4 weeks post-removal</a:t>
            </a:r>
          </a:p>
          <a:p>
            <a:r>
              <a:rPr lang="en-US" dirty="0"/>
              <a:t>PK (plasma and PBMC), ECGs, vital signs, safety labs collected throughout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5995DC5C-B0DD-4CCA-A20C-7C7F74D7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67" y="816225"/>
            <a:ext cx="7106462" cy="3107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011C7-E738-4F23-ABCB-357181C89973}"/>
              </a:ext>
            </a:extLst>
          </p:cNvPr>
          <p:cNvSpPr txBox="1"/>
          <p:nvPr/>
        </p:nvSpPr>
        <p:spPr>
          <a:xfrm>
            <a:off x="6084994" y="4321653"/>
            <a:ext cx="5056482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b="1" kern="600" spc="30" dirty="0"/>
              <a:t>Study Objectives</a:t>
            </a:r>
          </a:p>
          <a:p>
            <a:endParaRPr lang="en-US" kern="600" spc="3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/>
              <a:t>Assess safety and tolerability of an </a:t>
            </a:r>
            <a:r>
              <a:rPr lang="en-US" kern="600" spc="30" dirty="0" err="1"/>
              <a:t>islatravir</a:t>
            </a:r>
            <a:r>
              <a:rPr lang="en-US" kern="600" spc="30" dirty="0"/>
              <a:t>-eluting implant placed for 12 weeks</a:t>
            </a:r>
          </a:p>
          <a:p>
            <a:endParaRPr lang="en-US" kern="600" spc="3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/>
              <a:t>Characterize the PK profiles of ISL and ISL-TP, and estimate the time at which the concentration of ISL-TP would fall below 0.05 pmol/10</a:t>
            </a:r>
            <a:r>
              <a:rPr lang="en-US" kern="600" spc="30" baseline="30000" dirty="0"/>
              <a:t>6</a:t>
            </a:r>
            <a:r>
              <a:rPr lang="en-US" kern="600" spc="30" dirty="0"/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90768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E1333E-37FA-4F5D-B033-F9A964EE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Intracellular ISL-TP PK Threshold of 0.05 pmol/10</a:t>
            </a:r>
            <a:r>
              <a:rPr lang="en-US" baseline="30000" dirty="0"/>
              <a:t>6</a:t>
            </a:r>
            <a:r>
              <a:rPr lang="en-US" dirty="0"/>
              <a:t> Cells Maintained Throughout Placement for Both Doses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448EFA-6F2C-492D-9D10-7B02F135D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94" y="5849592"/>
            <a:ext cx="10960636" cy="605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Ratio of TP/plasma remains fairly constant at ~1000:1 – consistent with oral dosing</a:t>
            </a:r>
          </a:p>
          <a:p>
            <a:r>
              <a:rPr lang="en-US" dirty="0">
                <a:latin typeface="+mn-lt"/>
                <a:cs typeface="Calibri"/>
              </a:rPr>
              <a:t>Half-life after removal of implant similar to half-life of orally dosed ISL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1B732-2628-4302-87E3-C62484C14F02}"/>
              </a:ext>
            </a:extLst>
          </p:cNvPr>
          <p:cNvSpPr txBox="1"/>
          <p:nvPr/>
        </p:nvSpPr>
        <p:spPr>
          <a:xfrm>
            <a:off x="922338" y="1893855"/>
            <a:ext cx="4877827" cy="2767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457063"/>
            <a:r>
              <a:rPr lang="en-US" sz="1798" b="1" kern="600" spc="30" dirty="0">
                <a:solidFill>
                  <a:prstClr val="black"/>
                </a:solidFill>
                <a:latin typeface="+mj-lt"/>
              </a:rPr>
              <a:t>54 mg Implant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B7F97-A4D1-4477-9D66-20C7B6826147}"/>
              </a:ext>
            </a:extLst>
          </p:cNvPr>
          <p:cNvSpPr txBox="1"/>
          <p:nvPr/>
        </p:nvSpPr>
        <p:spPr>
          <a:xfrm>
            <a:off x="6813177" y="1893855"/>
            <a:ext cx="4831976" cy="2767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457063"/>
            <a:r>
              <a:rPr lang="en-US" sz="1798" b="1" kern="600" spc="30" dirty="0">
                <a:solidFill>
                  <a:prstClr val="black"/>
                </a:solidFill>
                <a:latin typeface="+mj-lt"/>
              </a:rPr>
              <a:t>62 mg Implant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70F9C-4F70-460A-8238-C4118D423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"/>
          <a:stretch/>
        </p:blipFill>
        <p:spPr>
          <a:xfrm>
            <a:off x="202018" y="2239204"/>
            <a:ext cx="5855855" cy="3541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E83BD-FC41-4D4B-8D29-26F1A865E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5"/>
          <a:stretch/>
        </p:blipFill>
        <p:spPr>
          <a:xfrm>
            <a:off x="6296432" y="2239204"/>
            <a:ext cx="5855855" cy="3533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590F9E-F3CC-44F7-83D6-4B83674380BD}"/>
              </a:ext>
            </a:extLst>
          </p:cNvPr>
          <p:cNvSpPr txBox="1"/>
          <p:nvPr/>
        </p:nvSpPr>
        <p:spPr>
          <a:xfrm rot="16200000">
            <a:off x="-883889" y="3633554"/>
            <a:ext cx="2033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ISL-TP  (pmol/10</a:t>
            </a:r>
            <a:r>
              <a:rPr lang="en-US" sz="1600" b="1" baseline="30000" dirty="0"/>
              <a:t>6</a:t>
            </a:r>
            <a:r>
              <a:rPr lang="en-US" sz="1600" b="1" dirty="0"/>
              <a:t> cells)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7085F-F6BD-4F3E-B785-B788989F9C86}"/>
              </a:ext>
            </a:extLst>
          </p:cNvPr>
          <p:cNvSpPr txBox="1"/>
          <p:nvPr/>
        </p:nvSpPr>
        <p:spPr>
          <a:xfrm rot="16200000">
            <a:off x="5290047" y="3633555"/>
            <a:ext cx="2033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ISL-TP  (pmol/10</a:t>
            </a:r>
            <a:r>
              <a:rPr lang="en-US" sz="1600" b="1" baseline="30000" dirty="0"/>
              <a:t>6</a:t>
            </a:r>
            <a:r>
              <a:rPr lang="en-US" sz="1600" b="1" dirty="0"/>
              <a:t> cells)</a:t>
            </a:r>
          </a:p>
        </p:txBody>
      </p:sp>
    </p:spTree>
    <p:extLst>
      <p:ext uri="{BB962C8B-B14F-4D97-AF65-F5344CB8AC3E}">
        <p14:creationId xmlns:p14="http://schemas.microsoft.com/office/powerpoint/2010/main" val="383239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0" y="120319"/>
            <a:ext cx="10959841" cy="1152354"/>
          </a:xfrm>
        </p:spPr>
        <p:txBody>
          <a:bodyPr/>
          <a:lstStyle/>
          <a:p>
            <a:r>
              <a:rPr lang="en-US" dirty="0"/>
              <a:t>62 mg Implant Projected to Lead to Concentrations Above Threshold for at Least 12 Months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1322DA-0DE8-4E5A-B883-946B3C51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79" y="5570282"/>
            <a:ext cx="10960636" cy="943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62 mg implant will continue to release through 52 weeks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ISL-TP should be above threshold (0.05 pmol/10</a:t>
            </a:r>
            <a:r>
              <a:rPr lang="en-US" sz="1800" baseline="30000" dirty="0"/>
              <a:t>6</a:t>
            </a:r>
            <a:r>
              <a:rPr lang="en-US" sz="1800" dirty="0"/>
              <a:t> cells) for &gt;12 months</a:t>
            </a:r>
          </a:p>
          <a:p>
            <a:pPr lvl="1">
              <a:tabLst>
                <a:tab pos="6915150" algn="l"/>
              </a:tabLst>
            </a:pPr>
            <a:r>
              <a:rPr lang="en-US" sz="1800" dirty="0"/>
              <a:t>Projected concentration at 12 months: </a:t>
            </a:r>
            <a:r>
              <a:rPr lang="en-US" sz="1800" b="1" dirty="0"/>
              <a:t>0.076 pmol/10</a:t>
            </a:r>
            <a:r>
              <a:rPr lang="en-US" sz="1800" b="1" baseline="30000" dirty="0"/>
              <a:t>6</a:t>
            </a:r>
            <a:r>
              <a:rPr lang="en-US" sz="1800" b="1" dirty="0"/>
              <a:t> cells</a:t>
            </a:r>
          </a:p>
          <a:p>
            <a:pPr lvl="1"/>
            <a:r>
              <a:rPr lang="en-US" sz="1800" dirty="0"/>
              <a:t>Projected time at which concentration falls below 0.05 pmol/10</a:t>
            </a:r>
            <a:r>
              <a:rPr lang="en-US" sz="1800" baseline="30000" dirty="0"/>
              <a:t>6</a:t>
            </a:r>
            <a:r>
              <a:rPr lang="en-US" sz="1800" dirty="0"/>
              <a:t> cells: 68-70 weeks (~</a:t>
            </a:r>
            <a:r>
              <a:rPr lang="en-US" sz="1800" b="1" dirty="0"/>
              <a:t>16 months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403EA5-AA87-43E5-B483-2DD4A11BA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3" r="5367"/>
          <a:stretch/>
        </p:blipFill>
        <p:spPr>
          <a:xfrm>
            <a:off x="1552353" y="1134949"/>
            <a:ext cx="7634177" cy="4411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DD776-E294-4F69-8F40-6A250FA37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0558"/>
          <a:stretch/>
        </p:blipFill>
        <p:spPr>
          <a:xfrm>
            <a:off x="4378683" y="3988315"/>
            <a:ext cx="4362619" cy="539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971DE-6713-4EA4-9483-A293A2BC1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40"/>
          <a:stretch/>
        </p:blipFill>
        <p:spPr>
          <a:xfrm>
            <a:off x="4345596" y="2791960"/>
            <a:ext cx="4362619" cy="576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5857D-82D1-4EA7-9ABE-497EE690B944}"/>
              </a:ext>
            </a:extLst>
          </p:cNvPr>
          <p:cNvSpPr txBox="1"/>
          <p:nvPr/>
        </p:nvSpPr>
        <p:spPr>
          <a:xfrm rot="5400000">
            <a:off x="7475721" y="3041465"/>
            <a:ext cx="387939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kern="600" spc="3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ISL-TP concentrations (pmol/10</a:t>
            </a:r>
            <a:r>
              <a:rPr lang="en-US" sz="1600" b="1" kern="600" spc="3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kern="600" spc="3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1C160-8CA8-476B-AE8B-C0F78DFE999B}"/>
              </a:ext>
            </a:extLst>
          </p:cNvPr>
          <p:cNvSpPr txBox="1"/>
          <p:nvPr/>
        </p:nvSpPr>
        <p:spPr>
          <a:xfrm rot="16200000">
            <a:off x="-254942" y="2977667"/>
            <a:ext cx="3208699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kern="600" spc="30" dirty="0">
                <a:latin typeface="Arial" panose="020B0604020202020204" pitchFamily="34" charset="0"/>
                <a:cs typeface="Arial" panose="020B0604020202020204" pitchFamily="34" charset="0"/>
              </a:rPr>
              <a:t>ISL plasma concentrations (µM)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01649-BD86-4A1D-A7BD-AA7AD57A5CC5}"/>
              </a:ext>
            </a:extLst>
          </p:cNvPr>
          <p:cNvSpPr txBox="1"/>
          <p:nvPr/>
        </p:nvSpPr>
        <p:spPr>
          <a:xfrm>
            <a:off x="8768047" y="1213402"/>
            <a:ext cx="30232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chemeClr val="accent1"/>
                </a:solidFill>
                <a:latin typeface="Arial Narrow" panose="020B0606020202030204" pitchFamily="34" charset="0"/>
              </a:rPr>
              <a:t>0.08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A5E71-26CE-48E6-84F1-2D6F76DC627C}"/>
              </a:ext>
            </a:extLst>
          </p:cNvPr>
          <p:cNvSpPr txBox="1"/>
          <p:nvPr/>
        </p:nvSpPr>
        <p:spPr>
          <a:xfrm>
            <a:off x="8768047" y="2093076"/>
            <a:ext cx="30232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chemeClr val="accent1"/>
                </a:solidFill>
                <a:latin typeface="Arial Narrow" panose="020B0606020202030204" pitchFamily="34" charset="0"/>
              </a:rPr>
              <a:t>0.06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747603-42AA-4F1F-A54D-85D021C8F670}"/>
              </a:ext>
            </a:extLst>
          </p:cNvPr>
          <p:cNvSpPr txBox="1"/>
          <p:nvPr/>
        </p:nvSpPr>
        <p:spPr>
          <a:xfrm>
            <a:off x="8768857" y="2964281"/>
            <a:ext cx="30232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chemeClr val="accent1"/>
                </a:solidFill>
                <a:latin typeface="Arial Narrow" panose="020B0606020202030204" pitchFamily="34" charset="0"/>
              </a:rPr>
              <a:t>0.04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CD69F-C873-464B-AFDB-09857DB4F052}"/>
              </a:ext>
            </a:extLst>
          </p:cNvPr>
          <p:cNvSpPr txBox="1"/>
          <p:nvPr/>
        </p:nvSpPr>
        <p:spPr>
          <a:xfrm>
            <a:off x="8774557" y="3835491"/>
            <a:ext cx="30232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chemeClr val="accent1"/>
                </a:solidFill>
                <a:latin typeface="Arial Narrow" panose="020B0606020202030204" pitchFamily="34" charset="0"/>
              </a:rPr>
              <a:t>0.02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011D8-BE03-4BF0-818E-96B574FAF5B2}"/>
              </a:ext>
            </a:extLst>
          </p:cNvPr>
          <p:cNvSpPr txBox="1"/>
          <p:nvPr/>
        </p:nvSpPr>
        <p:spPr>
          <a:xfrm>
            <a:off x="8774557" y="4709319"/>
            <a:ext cx="30232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chemeClr val="accent1"/>
                </a:solidFill>
                <a:latin typeface="Arial Narrow" panose="020B0606020202030204" pitchFamily="34" charset="0"/>
              </a:rPr>
              <a:t>0.00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CA961C-2526-4A13-900D-EF538C1C9EFD}"/>
              </a:ext>
            </a:extLst>
          </p:cNvPr>
          <p:cNvCxnSpPr>
            <a:cxnSpLocks/>
          </p:cNvCxnSpPr>
          <p:nvPr/>
        </p:nvCxnSpPr>
        <p:spPr>
          <a:xfrm>
            <a:off x="9119266" y="1321124"/>
            <a:ext cx="0" cy="371870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F76A3B-5250-4FCF-8AEE-CB618A1990B6}"/>
              </a:ext>
            </a:extLst>
          </p:cNvPr>
          <p:cNvSpPr/>
          <p:nvPr/>
        </p:nvSpPr>
        <p:spPr>
          <a:xfrm>
            <a:off x="8675557" y="2548328"/>
            <a:ext cx="65720" cy="21963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3A6CE7-068A-40E4-B30D-87D94E2765DD}"/>
              </a:ext>
            </a:extLst>
          </p:cNvPr>
          <p:cNvSpPr/>
          <p:nvPr/>
        </p:nvSpPr>
        <p:spPr>
          <a:xfrm>
            <a:off x="8595608" y="2661792"/>
            <a:ext cx="65720" cy="21963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0A377A-B57C-4BD4-A82C-BBC7BFE4C5AF}"/>
              </a:ext>
            </a:extLst>
          </p:cNvPr>
          <p:cNvSpPr/>
          <p:nvPr/>
        </p:nvSpPr>
        <p:spPr>
          <a:xfrm>
            <a:off x="8594367" y="2390171"/>
            <a:ext cx="65720" cy="21963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 dirty="0" err="1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931E-5713-408F-899B-11A6A169BAE4}"/>
              </a:ext>
            </a:extLst>
          </p:cNvPr>
          <p:cNvCxnSpPr/>
          <p:nvPr/>
        </p:nvCxnSpPr>
        <p:spPr>
          <a:xfrm>
            <a:off x="8336280" y="2669412"/>
            <a:ext cx="339277" cy="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D2695-35D6-4198-910B-D5AB47CD4138}"/>
              </a:ext>
            </a:extLst>
          </p:cNvPr>
          <p:cNvCxnSpPr/>
          <p:nvPr/>
        </p:nvCxnSpPr>
        <p:spPr>
          <a:xfrm>
            <a:off x="8669020" y="2394720"/>
            <a:ext cx="0" cy="48670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D58776-A3A1-49EC-B4B4-A2213EBEC61F}"/>
              </a:ext>
            </a:extLst>
          </p:cNvPr>
          <p:cNvCxnSpPr>
            <a:cxnSpLocks/>
          </p:cNvCxnSpPr>
          <p:nvPr/>
        </p:nvCxnSpPr>
        <p:spPr>
          <a:xfrm>
            <a:off x="8798560" y="2636520"/>
            <a:ext cx="320706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1B8CA3-9D5D-40E8-891A-6445F987EEE5}"/>
              </a:ext>
            </a:extLst>
          </p:cNvPr>
          <p:cNvCxnSpPr>
            <a:cxnSpLocks/>
          </p:cNvCxnSpPr>
          <p:nvPr/>
        </p:nvCxnSpPr>
        <p:spPr>
          <a:xfrm>
            <a:off x="8796289" y="2652450"/>
            <a:ext cx="320706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3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B54A-414E-4C67-8520-41FA8B1E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91" y="204188"/>
            <a:ext cx="10959841" cy="1152354"/>
          </a:xfrm>
        </p:spPr>
        <p:txBody>
          <a:bodyPr>
            <a:noAutofit/>
          </a:bodyPr>
          <a:lstStyle/>
          <a:p>
            <a:r>
              <a:rPr lang="en-US" dirty="0"/>
              <a:t>Safety Summary</a:t>
            </a:r>
            <a:br>
              <a:rPr lang="en-US" dirty="0"/>
            </a:br>
            <a:r>
              <a:rPr lang="en-US" sz="3200" dirty="0"/>
              <a:t>Generally Mild Local Tolerability Effects; No Systemic Effects Noted 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91C7822-CF78-4356-A5C8-7C56A0E1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82" y="1455606"/>
            <a:ext cx="10960636" cy="170494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Implants generally well tolerated through 12 weeks</a:t>
            </a:r>
          </a:p>
          <a:p>
            <a:pPr lvl="1"/>
            <a:r>
              <a:rPr lang="en-US" sz="1800" dirty="0"/>
              <a:t>16/16 subjects reported at least 1 adverse event (AE)</a:t>
            </a:r>
          </a:p>
          <a:p>
            <a:pPr lvl="1"/>
            <a:r>
              <a:rPr lang="en-US" sz="1800" dirty="0"/>
              <a:t>All drug-associated AEs were mild or moderate in severity</a:t>
            </a:r>
          </a:p>
          <a:p>
            <a:pPr lvl="1"/>
            <a:r>
              <a:rPr lang="en-US" sz="1800" dirty="0"/>
              <a:t>No serious AEs and no discontinuations due to an AE</a:t>
            </a:r>
          </a:p>
          <a:p>
            <a:pPr lvl="1"/>
            <a:r>
              <a:rPr lang="en-US" sz="1800" dirty="0"/>
              <a:t>Types of AEs observed consistent with those observed with other implants; hematoma and pain/tenderness generally noted after placement or removal procedure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3ACC0C-35AF-4809-B421-8A1DE6E00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52582"/>
              </p:ext>
            </p:extLst>
          </p:nvPr>
        </p:nvGraphicFramePr>
        <p:xfrm>
          <a:off x="1548992" y="3259611"/>
          <a:ext cx="8413715" cy="191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039">
                  <a:extLst>
                    <a:ext uri="{9D8B030D-6E8A-4147-A177-3AD203B41FA5}">
                      <a16:colId xmlns:a16="http://schemas.microsoft.com/office/drawing/2014/main" val="704306633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1896922247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673834303"/>
                    </a:ext>
                  </a:extLst>
                </a:gridCol>
                <a:gridCol w="2151136">
                  <a:extLst>
                    <a:ext uri="{9D8B030D-6E8A-4147-A177-3AD203B41FA5}">
                      <a16:colId xmlns:a16="http://schemas.microsoft.com/office/drawing/2014/main" val="650539658"/>
                    </a:ext>
                  </a:extLst>
                </a:gridCol>
              </a:tblGrid>
              <a:tr h="3829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Adverse Event (mild unless noted)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Placebo (N=4)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54 mg Implant (N=6)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62 mg Implant (N=6)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35038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Implant site hematoma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4 (100%)</a:t>
                      </a:r>
                    </a:p>
                  </a:txBody>
                  <a:tcPr marL="45720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6 (100%)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6 (100%)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12089"/>
                  </a:ext>
                </a:extLst>
              </a:tr>
              <a:tr h="3084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Implant site pain/tenderness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2 (50%) </a:t>
                      </a:r>
                    </a:p>
                  </a:txBody>
                  <a:tcPr marL="45720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3 (50%); 1/3 moderate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6 (100%); 2/6 moderate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22419"/>
                  </a:ext>
                </a:extLst>
              </a:tr>
              <a:tr h="29457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Implant site erythema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0 (0%)</a:t>
                      </a:r>
                    </a:p>
                  </a:txBody>
                  <a:tcPr marL="45720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2 (33%)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5 (83%); 1/5 moderate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750972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Implant site induration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0 (0%)</a:t>
                      </a:r>
                    </a:p>
                  </a:txBody>
                  <a:tcPr marL="45720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5 (83%)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6 (100%)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319133"/>
                  </a:ext>
                </a:extLst>
              </a:tr>
              <a:tr h="151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Implant site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pruritus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1 (25%)</a:t>
                      </a:r>
                    </a:p>
                  </a:txBody>
                  <a:tcPr marL="45720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0 (0%)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5 (83%)</a:t>
                      </a:r>
                    </a:p>
                  </a:txBody>
                  <a:tcPr marL="274320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599808"/>
                  </a:ext>
                </a:extLst>
              </a:tr>
            </a:tbl>
          </a:graphicData>
        </a:graphic>
      </p:graphicFrame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B76E8E5-5A24-4250-8B31-7D8A821B7C67}"/>
              </a:ext>
            </a:extLst>
          </p:cNvPr>
          <p:cNvSpPr txBox="1">
            <a:spLocks/>
          </p:cNvSpPr>
          <p:nvPr/>
        </p:nvSpPr>
        <p:spPr>
          <a:xfrm>
            <a:off x="619382" y="5440287"/>
            <a:ext cx="10960636" cy="1311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7013" indent="-22701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95000"/>
              <a:buFont typeface="Arial Black" panose="020B0A04020102020204" pitchFamily="34" charset="0"/>
              <a:buChar char="•"/>
              <a:defRPr sz="24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60375" indent="-233363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 Narrow" panose="020B0606020202030204" pitchFamily="34" charset="0"/>
              <a:buChar char="–"/>
              <a:defRPr sz="24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687388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SzPct val="95000"/>
              <a:buFont typeface="Arial Black" panose="020B0A04020102020204" pitchFamily="34" charset="0"/>
              <a:buChar char="•"/>
              <a:defRPr sz="20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914400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5000"/>
              <a:buFont typeface="Arial Narrow" panose="020B0606020202030204" pitchFamily="34" charset="0"/>
              <a:buChar char="–"/>
              <a:defRPr sz="20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141413" indent="-227013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90000"/>
              <a:buFont typeface="Arial Black" panose="020B0A04020102020204" pitchFamily="34" charset="0"/>
              <a:buChar char="•"/>
              <a:defRPr sz="1800" kern="600" spc="3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4570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In pooled analysis of vital signs, ECG parameters, and safety laboratory studies, there were no clinically significant differences between the placebo group and the 2 implant groups</a:t>
            </a:r>
          </a:p>
          <a:p>
            <a:pPr marL="233363" marR="0" lvl="0" indent="-233363" algn="l" defTabSz="4570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77C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No clinically significant outlying values in any individual set of vital signs, ECG parameters, or safety</a:t>
            </a:r>
            <a:br>
              <a:rPr kumimoji="0" lang="en-US" sz="18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</a:br>
            <a:r>
              <a:rPr kumimoji="0" lang="en-US" sz="1800" b="0" i="0" u="none" strike="noStrike" kern="600" cap="none" spc="3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laboratory studies</a:t>
            </a:r>
          </a:p>
        </p:txBody>
      </p:sp>
    </p:spTree>
    <p:extLst>
      <p:ext uri="{BB962C8B-B14F-4D97-AF65-F5344CB8AC3E}">
        <p14:creationId xmlns:p14="http://schemas.microsoft.com/office/powerpoint/2010/main" val="20582101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7_16-9 NO LOGO Mix-Match Template">
  <a:themeElements>
    <a:clrScheme name="Merck Branding 2017">
      <a:dk1>
        <a:srgbClr val="37424A"/>
      </a:dk1>
      <a:lt1>
        <a:sysClr val="window" lastClr="FFFFFF"/>
      </a:lt1>
      <a:dk2>
        <a:srgbClr val="00877C"/>
      </a:dk2>
      <a:lt2>
        <a:srgbClr val="BFB8AF"/>
      </a:lt2>
      <a:accent1>
        <a:srgbClr val="00877C"/>
      </a:accent1>
      <a:accent2>
        <a:srgbClr val="6ECEB2"/>
      </a:accent2>
      <a:accent3>
        <a:srgbClr val="66203A"/>
      </a:accent3>
      <a:accent4>
        <a:srgbClr val="F68D2E"/>
      </a:accent4>
      <a:accent5>
        <a:srgbClr val="9AC92E"/>
      </a:accent5>
      <a:accent6>
        <a:srgbClr val="FBE122"/>
      </a:accent6>
      <a:hlink>
        <a:srgbClr val="0033CC"/>
      </a:hlink>
      <a:folHlink>
        <a:srgbClr val="7030A0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tthera_205396-0001-OAS_Slides_V1.00.potx" id="{B9EC1794-77D1-488E-B75E-68272884B3E3}" vid="{C69CA9DC-B4B1-4A36-A649-79F830C744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8F38BE8841B4BAEB2B79D5B52161E" ma:contentTypeVersion="10" ma:contentTypeDescription="Create a new document." ma:contentTypeScope="" ma:versionID="7b21b8a464be3b001a84309c8c990cdb">
  <xsd:schema xmlns:xsd="http://www.w3.org/2001/XMLSchema" xmlns:xs="http://www.w3.org/2001/XMLSchema" xmlns:p="http://schemas.microsoft.com/office/2006/metadata/properties" xmlns:ns2="669826a0-78dd-4093-94f9-ed91ff8a1deb" xmlns:ns3="1e49c6a8-7043-4442-a0e2-939f5f36616f" targetNamespace="http://schemas.microsoft.com/office/2006/metadata/properties" ma:root="true" ma:fieldsID="1b5df2ad9111b3969b16ea7799ebe0ea" ns2:_="" ns3:_="">
    <xsd:import namespace="669826a0-78dd-4093-94f9-ed91ff8a1deb"/>
    <xsd:import namespace="1e49c6a8-7043-4442-a0e2-939f5f366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826a0-78dd-4093-94f9-ed91ff8a1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9c6a8-7043-4442-a0e2-939f5f366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49c6a8-7043-4442-a0e2-939f5f36616f">
      <UserInfo>
        <DisplayName>Iwamoto, Marian</DisplayName>
        <AccountId>68</AccountId>
        <AccountType/>
      </UserInfo>
      <UserInfo>
        <DisplayName>Matthews, Randolph P.</DisplayName>
        <AccountId>32</AccountId>
        <AccountType/>
      </UserInfo>
      <UserInfo>
        <DisplayName>Grobler, Jay A</DisplayName>
        <AccountId>35</AccountId>
        <AccountType/>
      </UserInfo>
      <UserInfo>
        <DisplayName>Barrett, Stephanie E.</DisplayName>
        <AccountId>36</AccountId>
        <AccountType/>
      </UserInfo>
      <UserInfo>
        <DisplayName>Robertson, Michael N.</DisplayName>
        <AccountId>34</AccountId>
        <AccountType/>
      </UserInfo>
      <UserInfo>
        <DisplayName>Kothare, Prajakti</DisplayName>
        <AccountId>47</AccountId>
        <AccountType/>
      </UserInfo>
    </SharedWithUsers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Props1.xml><?xml version="1.0" encoding="utf-8"?>
<ds:datastoreItem xmlns:ds="http://schemas.openxmlformats.org/officeDocument/2006/customXml" ds:itemID="{650844F5-A5C9-4B92-96C8-A59AC6935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826a0-78dd-4093-94f9-ed91ff8a1deb"/>
    <ds:schemaRef ds:uri="1e49c6a8-7043-4442-a0e2-939f5f366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3BFB3-A831-4D4E-80E3-870B0F1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20678-8185-4B80-B1D8-28C40B0D4AA7}">
  <ds:schemaRefs>
    <ds:schemaRef ds:uri="http://schemas.microsoft.com/office/2006/documentManagement/types"/>
    <ds:schemaRef ds:uri="http://purl.org/dc/terms/"/>
    <ds:schemaRef ds:uri="http://purl.org/dc/dcmitype/"/>
    <ds:schemaRef ds:uri="1e49c6a8-7043-4442-a0e2-939f5f36616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69826a0-78dd-4093-94f9-ed91ff8a1de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8E6251E-CC5C-4DDD-AE8A-ECE2D3E6B46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Merck IFL 16.9 Sample Pages v3.potx</Template>
  <TotalTime>34594</TotalTime>
  <Words>1012</Words>
  <Application>Microsoft Office PowerPoint</Application>
  <PresentationFormat>Custom</PresentationFormat>
  <Paragraphs>227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</vt:lpstr>
      <vt:lpstr>Arial Black</vt:lpstr>
      <vt:lpstr>Arial Narrow</vt:lpstr>
      <vt:lpstr>Calibri</vt:lpstr>
      <vt:lpstr>Franklin Gothic Book</vt:lpstr>
      <vt:lpstr>Times New Roman</vt:lpstr>
      <vt:lpstr>Wingdings</vt:lpstr>
      <vt:lpstr>1_Custom Design</vt:lpstr>
      <vt:lpstr>2017_16-9 NO LOGO Mix-Match Template</vt:lpstr>
      <vt:lpstr>First-in-Human Trial of MK-8591-Eluting Implants Demonstrates Concentrations Suitable for HIV Prophylaxis for at Least One Year</vt:lpstr>
      <vt:lpstr>Islatravir (MK-8591):  A First-in-Class Nucleoside Reverse Transcriptase Translocation Inhibitor (NRTTI) With Multiple Mechanisms of Action</vt:lpstr>
      <vt:lpstr>Islatravir (ISL) Clinical Development Overview</vt:lpstr>
      <vt:lpstr>ISL Implant Design Similar to Nexplanon®</vt:lpstr>
      <vt:lpstr>Translational PK/PD Modeling Supports PrEP Exposure Threshold of 0.05 pmol/106 Cells ISL-TP</vt:lpstr>
      <vt:lpstr>Study Design</vt:lpstr>
      <vt:lpstr>Intracellular ISL-TP PK Threshold of 0.05 pmol/106 Cells Maintained Throughout Placement for Both Doses</vt:lpstr>
      <vt:lpstr>62 mg Implant Projected to Lead to Concentrations Above Threshold for at Least 12 Months</vt:lpstr>
      <vt:lpstr>Safety Summary Generally Mild Local Tolerability Effects; No Systemic Effects Noted 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MK-8591 Implant DTRC_Jun2019</dc:title>
  <dc:creator>Alex Leopold</dc:creator>
  <cp:lastModifiedBy>Matthews, Randolph P.</cp:lastModifiedBy>
  <cp:revision>262</cp:revision>
  <cp:lastPrinted>2019-05-16T17:41:16Z</cp:lastPrinted>
  <dcterms:created xsi:type="dcterms:W3CDTF">2017-04-17T21:37:54Z</dcterms:created>
  <dcterms:modified xsi:type="dcterms:W3CDTF">2019-07-23T13:52:02Z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0x0101006C48F38BE8841B4BAEB2B79D5B52161E</vt:lpwstr>
  </property>
  <property fmtid="{D5CDD505-2E9C-101B-9397-08002B2CF9AE}" pid="3" name="bjSaver">
    <vt:lpwstr>A7VlXIbP2hgBd1PKqXQ55uW50LfQC+8Y</vt:lpwstr>
  </property>
  <property fmtid="{D5CDD505-2E9C-101B-9397-08002B2CF9AE}" pid="4" name="_AdHocReviewCycleID">
    <vt:i4>1481676406</vt:i4>
  </property>
  <property fmtid="{D5CDD505-2E9C-101B-9397-08002B2CF9AE}" pid="5" name="_NewReviewCycle">
    <vt:lpwstr/>
  </property>
  <property fmtid="{D5CDD505-2E9C-101B-9397-08002B2CF9AE}" pid="6" name="_EmailSubject">
    <vt:lpwstr>IAS slide deck</vt:lpwstr>
  </property>
  <property fmtid="{D5CDD505-2E9C-101B-9397-08002B2CF9AE}" pid="7" name="_AuthorEmail">
    <vt:lpwstr>randolph.matthews@merck.com</vt:lpwstr>
  </property>
  <property fmtid="{D5CDD505-2E9C-101B-9397-08002B2CF9AE}" pid="8" name="_AuthorEmailDisplayName">
    <vt:lpwstr>Matthews, Randolph P.</vt:lpwstr>
  </property>
  <property fmtid="{D5CDD505-2E9C-101B-9397-08002B2CF9AE}" pid="9" name="Topic">
    <vt:lpwstr>1;#Project Management|84222c4b-f4a5-4834-9b6d-bf80893e47a8</vt:lpwstr>
  </property>
  <property fmtid="{D5CDD505-2E9C-101B-9397-08002B2CF9AE}" pid="10" name="Document Type">
    <vt:lpwstr>2;#Project Document|bbc529b9-af70-4b99-aa45-24d30d1c986b</vt:lpwstr>
  </property>
  <property fmtid="{D5CDD505-2E9C-101B-9397-08002B2CF9AE}" pid="11" name="Order">
    <vt:r8>103200</vt:r8>
  </property>
  <property fmtid="{D5CDD505-2E9C-101B-9397-08002B2CF9AE}" pid="12" name="_PreviousAdHocReviewCycleID">
    <vt:i4>-375490283</vt:i4>
  </property>
  <property fmtid="{D5CDD505-2E9C-101B-9397-08002B2CF9AE}" pid="13" name="docIndexRef">
    <vt:lpwstr>62a7a89d-77bd-4da2-8764-a1971ce7c7bd</vt:lpwstr>
  </property>
  <property fmtid="{D5CDD505-2E9C-101B-9397-08002B2CF9AE}" pid="1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15" name="bjDocumentLabelXML-0">
    <vt:lpwstr>ames.com/2008/01/sie/internal/label"&gt;&lt;element uid="9920fcc9-9f43-4d43-9e3e-b98a219cfd55" value="" /&gt;&lt;/sisl&gt;</vt:lpwstr>
  </property>
  <property fmtid="{D5CDD505-2E9C-101B-9397-08002B2CF9AE}" pid="16" name="bjDocumentSecurityLabel">
    <vt:lpwstr>Not Classified</vt:lpwstr>
  </property>
</Properties>
</file>